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1" r:id="rId6"/>
    <p:sldId id="268" r:id="rId7"/>
    <p:sldId id="269" r:id="rId8"/>
    <p:sldId id="270" r:id="rId9"/>
    <p:sldId id="266" r:id="rId10"/>
  </p:sldIdLst>
  <p:sldSz cx="18288000" cy="10287000"/>
  <p:notesSz cx="6858000" cy="9144000"/>
  <p:embeddedFontLst>
    <p:embeddedFont>
      <p:font typeface="Montserrat Classic" panose="020B0604020202020204" charset="0"/>
      <p:regular r:id="rId12"/>
    </p:embeddedFont>
    <p:embeddedFont>
      <p:font typeface="Montserrat Classic Bold" panose="020B0604020202020204" charset="0"/>
      <p:regular r:id="rId13"/>
      <p:bold r:id="rId14"/>
    </p:embeddedFont>
    <p:embeddedFont>
      <p:font typeface="Montserrat Light" panose="00000400000000000000" pitchFamily="2" charset="0"/>
      <p:regular r:id="rId15"/>
      <p:italic r:id="rId16"/>
    </p:embeddedFont>
    <p:embeddedFont>
      <p:font typeface="Oswald" panose="00000500000000000000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76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5179-24BD-4D5D-8BC3-CB1F3E801571}" type="datetimeFigureOut">
              <a:rPr lang="fr-BE" smtClean="0"/>
              <a:t>18-09-24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32004-DC4C-4707-9A7F-434DF05A1EB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84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32004-DC4C-4707-9A7F-434DF05A1EB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73856" y="2489331"/>
            <a:ext cx="9986819" cy="5402248"/>
            <a:chOff x="3852671" y="0"/>
            <a:chExt cx="13315759" cy="7202997"/>
          </a:xfrm>
        </p:grpSpPr>
        <p:sp>
          <p:nvSpPr>
            <p:cNvPr id="4" name="AutoShape 4"/>
            <p:cNvSpPr/>
            <p:nvPr/>
          </p:nvSpPr>
          <p:spPr>
            <a:xfrm>
              <a:off x="8681750" y="6925906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52671" y="1146412"/>
              <a:ext cx="13315759" cy="760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endParaRPr lang="fr-BE" sz="3600" spc="719" dirty="0">
                <a:solidFill>
                  <a:srgbClr val="17161C"/>
                </a:solidFill>
                <a:latin typeface="Montserrat Classic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36344" y="5275253"/>
              <a:ext cx="11348412" cy="712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 lang="en-US" sz="3200" spc="160" dirty="0">
                <a:solidFill>
                  <a:srgbClr val="000000"/>
                </a:solidFill>
                <a:latin typeface="Montserrat Light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8681750" y="0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39537"/>
            <a:ext cx="1604351" cy="1603348"/>
          </a:xfrm>
          <a:prstGeom prst="rect">
            <a:avLst/>
          </a:prstGeom>
        </p:spPr>
      </p:pic>
      <p:pic>
        <p:nvPicPr>
          <p:cNvPr id="11" name="Picture 10" descr="A logo for a parent's play&#10;&#10;Description automatically generated">
            <a:extLst>
              <a:ext uri="{FF2B5EF4-FFF2-40B4-BE49-F238E27FC236}">
                <a16:creationId xmlns:a16="http://schemas.microsoft.com/office/drawing/2014/main" id="{FF5D1E11-27F3-785F-323A-5AADD4A4B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96006"/>
            <a:ext cx="5923732" cy="418889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77400" y="4130582"/>
            <a:ext cx="8143375" cy="6070516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4F56D1BF-088B-86F9-6502-F68395E07E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" y="9071862"/>
            <a:ext cx="1389242" cy="1000254"/>
          </a:xfrm>
          <a:prstGeom prst="rect">
            <a:avLst/>
          </a:prstGeom>
        </p:spPr>
      </p:pic>
      <p:pic>
        <p:nvPicPr>
          <p:cNvPr id="15" name="Picture 14" descr="A logo of a hockey team&#10;&#10;Description automatically generated">
            <a:extLst>
              <a:ext uri="{FF2B5EF4-FFF2-40B4-BE49-F238E27FC236}">
                <a16:creationId xmlns:a16="http://schemas.microsoft.com/office/drawing/2014/main" id="{874B3098-7F69-5EFF-6F1F-C5CE41F46C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91" y="377664"/>
            <a:ext cx="1919929" cy="1701890"/>
          </a:xfrm>
          <a:prstGeom prst="rect">
            <a:avLst/>
          </a:prstGeom>
        </p:spPr>
      </p:pic>
      <p:pic>
        <p:nvPicPr>
          <p:cNvPr id="17" name="Picture 16" descr="A logo for a company&#10;&#10;Description automatically generated">
            <a:extLst>
              <a:ext uri="{FF2B5EF4-FFF2-40B4-BE49-F238E27FC236}">
                <a16:creationId xmlns:a16="http://schemas.microsoft.com/office/drawing/2014/main" id="{DB13BB7F-04F7-BE58-DD02-9A40E79EB6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8873430"/>
            <a:ext cx="1919930" cy="1198686"/>
          </a:xfrm>
          <a:prstGeom prst="rect">
            <a:avLst/>
          </a:prstGeom>
        </p:spPr>
      </p:pic>
      <p:pic>
        <p:nvPicPr>
          <p:cNvPr id="19" name="Picture 18" descr="A black and grey logo&#10;&#10;Description automatically generated">
            <a:extLst>
              <a:ext uri="{FF2B5EF4-FFF2-40B4-BE49-F238E27FC236}">
                <a16:creationId xmlns:a16="http://schemas.microsoft.com/office/drawing/2014/main" id="{C421C6D9-FFBD-E576-5E48-588D0E65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7" y="9334499"/>
            <a:ext cx="2411850" cy="7084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78706"/>
            <a:ext cx="8534115" cy="5970391"/>
            <a:chOff x="0" y="66675"/>
            <a:chExt cx="11378820" cy="7960522"/>
          </a:xfrm>
        </p:grpSpPr>
        <p:sp>
          <p:nvSpPr>
            <p:cNvPr id="3" name="TextBox 3"/>
            <p:cNvSpPr txBox="1"/>
            <p:nvPr/>
          </p:nvSpPr>
          <p:spPr>
            <a:xfrm>
              <a:off x="8540" y="3815446"/>
              <a:ext cx="11254839" cy="421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BE" sz="2800" b="1" spc="63" dirty="0">
                  <a:solidFill>
                    <a:srgbClr val="FFFEE6"/>
                  </a:solidFill>
                  <a:latin typeface="Montserrat Light"/>
                </a:rPr>
                <a:t>Objectifs projet;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BE" sz="2800" b="1" spc="63" dirty="0">
                  <a:solidFill>
                    <a:srgbClr val="FFFEE6"/>
                  </a:solidFill>
                  <a:latin typeface="Montserrat Light"/>
                </a:rPr>
                <a:t>Objectifs fédération;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BE" sz="2800" b="1" spc="63" dirty="0">
                  <a:solidFill>
                    <a:srgbClr val="FFFEE6"/>
                  </a:solidFill>
                  <a:latin typeface="Montserrat Light"/>
                </a:rPr>
                <a:t>Acteurs du projet;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BE" sz="2800" b="1" spc="63" dirty="0">
                  <a:solidFill>
                    <a:srgbClr val="FFFEE6"/>
                  </a:solidFill>
                  <a:latin typeface="Montserrat Light"/>
                </a:rPr>
                <a:t>Rôles et missions;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BE" sz="2800" b="1" spc="63" dirty="0">
                  <a:solidFill>
                    <a:srgbClr val="FFFEE6"/>
                  </a:solidFill>
                  <a:latin typeface="Montserrat Light"/>
                </a:rPr>
                <a:t>Outils de communication.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540" y="66675"/>
              <a:ext cx="11370280" cy="1226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12"/>
                </a:lnSpc>
              </a:pPr>
              <a:r>
                <a:rPr lang="en-US" sz="6400" spc="256" dirty="0">
                  <a:solidFill>
                    <a:srgbClr val="F8CF2C"/>
                  </a:solidFill>
                  <a:latin typeface="Oswald"/>
                </a:rPr>
                <a:t>TABLE DES MATIÈRES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622829"/>
              <a:ext cx="11326937" cy="97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endParaRPr lang="en-US" sz="4800" spc="96" dirty="0">
                <a:solidFill>
                  <a:srgbClr val="FFFEE6"/>
                </a:solidFill>
                <a:latin typeface="Oswald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208904"/>
              <a:ext cx="3657600" cy="134427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518" r="45581"/>
          <a:stretch>
            <a:fillRect/>
          </a:stretch>
        </p:blipFill>
        <p:spPr>
          <a:xfrm>
            <a:off x="-311727" y="-298487"/>
            <a:ext cx="7330403" cy="1088397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-2701636" y="4551218"/>
            <a:ext cx="5403273" cy="1184564"/>
          </a:xfrm>
          <a:prstGeom prst="rect">
            <a:avLst/>
          </a:prstGeom>
          <a:solidFill>
            <a:srgbClr val="F8CF2C"/>
          </a:solid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8512464" y="1028700"/>
            <a:ext cx="8534115" cy="7663104"/>
            <a:chOff x="0" y="0"/>
            <a:chExt cx="11378820" cy="1021747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8751" y="2370196"/>
              <a:ext cx="11254839" cy="784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Mettre </a:t>
              </a:r>
              <a:r>
                <a:rPr lang="fr-FR" sz="2400" b="1" spc="63" dirty="0">
                  <a:solidFill>
                    <a:srgbClr val="FFFEE6"/>
                  </a:solidFill>
                  <a:latin typeface="Montserrat Light"/>
                </a:rPr>
                <a:t>e</a:t>
              </a: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n place un </a:t>
              </a:r>
              <a:r>
                <a:rPr lang="fr-FR" sz="2400" b="1" spc="63" dirty="0">
                  <a:solidFill>
                    <a:srgbClr val="FFFEE6"/>
                  </a:solidFill>
                  <a:latin typeface="Montserrat Light"/>
                </a:rPr>
                <a:t>climat bienveillant et de respect mutuel </a:t>
              </a: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durant les matchs;</a:t>
              </a:r>
              <a:endParaRPr lang="fr-FR" sz="2400" b="1" spc="63" dirty="0">
                <a:solidFill>
                  <a:srgbClr val="FFFEE6"/>
                </a:solidFill>
                <a:latin typeface="Montserrat Light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b="1" spc="63" dirty="0">
                  <a:solidFill>
                    <a:srgbClr val="FFFEE6"/>
                  </a:solidFill>
                  <a:latin typeface="Montserrat Light"/>
                </a:rPr>
                <a:t>Lutter contre les comportements agressifs </a:t>
              </a: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des spectateurs/parents au bord du terrain;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b="1" spc="63" dirty="0">
                  <a:solidFill>
                    <a:srgbClr val="FFFEE6"/>
                  </a:solidFill>
                  <a:latin typeface="Montserrat Light"/>
                </a:rPr>
                <a:t>Responsabiliser les parents </a:t>
              </a: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face à leur comportement vis-à-vis des arbitres, des coaches et des enfants;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Encourager les </a:t>
              </a:r>
              <a:r>
                <a:rPr lang="fr-FR" sz="2400" b="1" spc="63" dirty="0">
                  <a:solidFill>
                    <a:srgbClr val="FFFEE6"/>
                  </a:solidFill>
                  <a:latin typeface="Montserrat Light"/>
                </a:rPr>
                <a:t>rencontres entre parents;</a:t>
              </a:r>
              <a:endParaRPr lang="fr-FR" sz="2400" spc="63" dirty="0">
                <a:solidFill>
                  <a:srgbClr val="FFFEE6"/>
                </a:solidFill>
                <a:latin typeface="Montserrat Light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Encourager l’</a:t>
              </a:r>
              <a:r>
                <a:rPr lang="fr-FR" sz="2400" b="1" spc="63" dirty="0">
                  <a:solidFill>
                    <a:srgbClr val="FFFEE6"/>
                  </a:solidFill>
                  <a:latin typeface="Montserrat Light"/>
                </a:rPr>
                <a:t>investissement des parents</a:t>
              </a: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 dans leur club.</a:t>
              </a:r>
            </a:p>
            <a:p>
              <a:pPr algn="l">
                <a:lnSpc>
                  <a:spcPts val="2940"/>
                </a:lnSpc>
              </a:pPr>
              <a:endParaRPr lang="en-US" sz="2100" spc="63" dirty="0">
                <a:solidFill>
                  <a:srgbClr val="FFFEE6"/>
                </a:solidFill>
                <a:latin typeface="Montserrat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40" y="913131"/>
              <a:ext cx="11370280" cy="123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fr-BE" sz="6400" spc="256" dirty="0">
                  <a:solidFill>
                    <a:srgbClr val="F8CF2C"/>
                  </a:solidFill>
                  <a:latin typeface="Oswald"/>
                </a:rPr>
                <a:t>Objectifs projet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049" y="2438472"/>
              <a:ext cx="11326937" cy="97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endParaRPr lang="en-US" sz="4800" spc="96" dirty="0">
                <a:solidFill>
                  <a:srgbClr val="FFFEE6"/>
                </a:solidFill>
                <a:latin typeface="Oswald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518" r="45581"/>
          <a:stretch>
            <a:fillRect/>
          </a:stretch>
        </p:blipFill>
        <p:spPr>
          <a:xfrm>
            <a:off x="-311727" y="-298487"/>
            <a:ext cx="7330403" cy="1088397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-2701636" y="4551218"/>
            <a:ext cx="5403273" cy="1184564"/>
          </a:xfrm>
          <a:prstGeom prst="rect">
            <a:avLst/>
          </a:prstGeom>
          <a:solidFill>
            <a:srgbClr val="F8CF2C"/>
          </a:solid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8512464" y="1028700"/>
            <a:ext cx="8534115" cy="5447113"/>
            <a:chOff x="0" y="0"/>
            <a:chExt cx="11378820" cy="726281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8751" y="2370196"/>
              <a:ext cx="11254839" cy="4892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Relancer le projet parent fair-play dans les clubs LFH;</a:t>
              </a:r>
              <a:endParaRPr lang="fr-FR" sz="2400" b="1" spc="63" dirty="0">
                <a:solidFill>
                  <a:srgbClr val="FFFEE6"/>
                </a:solidFill>
                <a:latin typeface="Montserrat Light"/>
              </a:endParaRP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Accompagner les clubs sur demande;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Créer de nouveaux outils et mettre à jour ceux existants;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spc="63" dirty="0">
                  <a:solidFill>
                    <a:srgbClr val="FFFEE6"/>
                  </a:solidFill>
                  <a:latin typeface="Montserrat Light"/>
                </a:rPr>
                <a:t>Créer un réseau parents fair-play. </a:t>
              </a:r>
            </a:p>
            <a:p>
              <a:pPr algn="l">
                <a:lnSpc>
                  <a:spcPts val="2940"/>
                </a:lnSpc>
              </a:pPr>
              <a:endParaRPr lang="en-US" sz="2100" spc="63" dirty="0">
                <a:solidFill>
                  <a:srgbClr val="FFFEE6"/>
                </a:solidFill>
                <a:latin typeface="Montserrat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40" y="913131"/>
              <a:ext cx="11370280" cy="123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fr-BE" sz="6400" spc="256" dirty="0">
                  <a:solidFill>
                    <a:srgbClr val="F8CF2C"/>
                  </a:solidFill>
                  <a:latin typeface="Oswald"/>
                </a:rPr>
                <a:t>Objectifs fédération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049" y="2438472"/>
              <a:ext cx="11326937" cy="97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endParaRPr lang="en-US" sz="4800" spc="96" dirty="0">
                <a:solidFill>
                  <a:srgbClr val="FFFEE6"/>
                </a:solidFill>
                <a:latin typeface="Oswald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4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1028700"/>
            <a:ext cx="2743200" cy="207818"/>
          </a:xfrm>
          <a:prstGeom prst="rect">
            <a:avLst/>
          </a:prstGeom>
          <a:solidFill>
            <a:srgbClr val="F8CF2C"/>
          </a:solidFill>
        </p:spPr>
        <p:txBody>
          <a:bodyPr/>
          <a:lstStyle/>
          <a:p>
            <a:endParaRPr lang="fr-BE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  <p:sp>
        <p:nvSpPr>
          <p:cNvPr id="37" name="Trapezoid 36">
            <a:extLst>
              <a:ext uri="{FF2B5EF4-FFF2-40B4-BE49-F238E27FC236}">
                <a16:creationId xmlns:a16="http://schemas.microsoft.com/office/drawing/2014/main" id="{60A4C0C1-656E-4321-6CE2-1E9BB8A0E011}"/>
              </a:ext>
            </a:extLst>
          </p:cNvPr>
          <p:cNvSpPr/>
          <p:nvPr/>
        </p:nvSpPr>
        <p:spPr>
          <a:xfrm>
            <a:off x="6696075" y="2476500"/>
            <a:ext cx="4648200" cy="1143000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/>
              <a:t>Fédération</a:t>
            </a:r>
            <a:endParaRPr lang="fr-BE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73D3F7B-4B56-E91D-D253-1FA9DAF97044}"/>
              </a:ext>
            </a:extLst>
          </p:cNvPr>
          <p:cNvSpPr/>
          <p:nvPr/>
        </p:nvSpPr>
        <p:spPr>
          <a:xfrm>
            <a:off x="7239000" y="4457700"/>
            <a:ext cx="3562350" cy="1371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/>
              <a:t>Référent Parents fair-play club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BDB2B0-7894-B294-7ECB-086CE3781AB8}"/>
              </a:ext>
            </a:extLst>
          </p:cNvPr>
          <p:cNvSpPr/>
          <p:nvPr/>
        </p:nvSpPr>
        <p:spPr>
          <a:xfrm>
            <a:off x="7362825" y="6819900"/>
            <a:ext cx="3562350" cy="1371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/>
              <a:t>Parents fair-play club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E806E2-9B0C-3ADE-4345-16C1DC6A3A9D}"/>
              </a:ext>
            </a:extLst>
          </p:cNvPr>
          <p:cNvCxnSpPr>
            <a:cxnSpLocks/>
          </p:cNvCxnSpPr>
          <p:nvPr/>
        </p:nvCxnSpPr>
        <p:spPr>
          <a:xfrm>
            <a:off x="9020175" y="3695700"/>
            <a:ext cx="0" cy="6858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0B453C-3C6D-C685-2AB6-FDC2DF58424F}"/>
              </a:ext>
            </a:extLst>
          </p:cNvPr>
          <p:cNvCxnSpPr>
            <a:cxnSpLocks/>
          </p:cNvCxnSpPr>
          <p:nvPr/>
        </p:nvCxnSpPr>
        <p:spPr>
          <a:xfrm>
            <a:off x="9118787" y="5905500"/>
            <a:ext cx="0" cy="76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3C943AB-21B4-EC3A-4811-D7A770CA6486}"/>
              </a:ext>
            </a:extLst>
          </p:cNvPr>
          <p:cNvCxnSpPr/>
          <p:nvPr/>
        </p:nvCxnSpPr>
        <p:spPr>
          <a:xfrm flipV="1">
            <a:off x="9220200" y="3619500"/>
            <a:ext cx="0" cy="76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4CD9D42-CC6D-AC2D-53F2-3AB64C0380BF}"/>
              </a:ext>
            </a:extLst>
          </p:cNvPr>
          <p:cNvCxnSpPr/>
          <p:nvPr/>
        </p:nvCxnSpPr>
        <p:spPr>
          <a:xfrm flipV="1">
            <a:off x="9296400" y="5905500"/>
            <a:ext cx="0" cy="76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7">
            <a:extLst>
              <a:ext uri="{FF2B5EF4-FFF2-40B4-BE49-F238E27FC236}">
                <a16:creationId xmlns:a16="http://schemas.microsoft.com/office/drawing/2014/main" id="{24739162-1895-E569-C38A-20430685F5E4}"/>
              </a:ext>
            </a:extLst>
          </p:cNvPr>
          <p:cNvSpPr txBox="1"/>
          <p:nvPr/>
        </p:nvSpPr>
        <p:spPr>
          <a:xfrm>
            <a:off x="616290" y="1763409"/>
            <a:ext cx="8527710" cy="92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fr-BE" sz="6400" spc="256" dirty="0">
                <a:solidFill>
                  <a:srgbClr val="F8CF2C"/>
                </a:solidFill>
                <a:latin typeface="Oswald"/>
              </a:rPr>
              <a:t>Acteurs du projet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1028700"/>
            <a:ext cx="2743200" cy="207818"/>
          </a:xfrm>
          <a:prstGeom prst="rect">
            <a:avLst/>
          </a:prstGeom>
          <a:solidFill>
            <a:srgbClr val="F8CF2C"/>
          </a:solidFill>
        </p:spPr>
        <p:txBody>
          <a:bodyPr/>
          <a:lstStyle/>
          <a:p>
            <a:endParaRPr lang="fr-BE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  <p:grpSp>
        <p:nvGrpSpPr>
          <p:cNvPr id="19" name="Group 2">
            <a:extLst>
              <a:ext uri="{FF2B5EF4-FFF2-40B4-BE49-F238E27FC236}">
                <a16:creationId xmlns:a16="http://schemas.microsoft.com/office/drawing/2014/main" id="{4C37AB53-CF88-4C9D-C227-B031818D8740}"/>
              </a:ext>
            </a:extLst>
          </p:cNvPr>
          <p:cNvGrpSpPr/>
          <p:nvPr/>
        </p:nvGrpSpPr>
        <p:grpSpPr>
          <a:xfrm>
            <a:off x="1028700" y="1021976"/>
            <a:ext cx="8534115" cy="1487280"/>
            <a:chOff x="0" y="0"/>
            <a:chExt cx="11378820" cy="1983041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B33C264D-659D-9B64-BEDD-55C0A1B79DDB}"/>
                </a:ext>
              </a:extLst>
            </p:cNvPr>
            <p:cNvSpPr/>
            <p:nvPr/>
          </p:nvSpPr>
          <p:spPr>
            <a:xfrm>
              <a:off x="0" y="0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6ABE6BF5-EE0A-26EE-ED0F-A53C6DDC4640}"/>
                </a:ext>
              </a:extLst>
            </p:cNvPr>
            <p:cNvSpPr txBox="1"/>
            <p:nvPr/>
          </p:nvSpPr>
          <p:spPr>
            <a:xfrm>
              <a:off x="8540" y="786131"/>
              <a:ext cx="11370280" cy="119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fr-BE" sz="6400" spc="256" dirty="0">
                  <a:solidFill>
                    <a:srgbClr val="F8CF2C"/>
                  </a:solidFill>
                  <a:latin typeface="Oswald"/>
                </a:rPr>
                <a:t>Rôles</a:t>
              </a:r>
              <a:r>
                <a:rPr lang="en-US" sz="6400" spc="256" dirty="0">
                  <a:solidFill>
                    <a:srgbClr val="F8CF2C"/>
                  </a:solidFill>
                  <a:latin typeface="Oswald"/>
                </a:rPr>
                <a:t> et missions</a:t>
              </a:r>
            </a:p>
          </p:txBody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6396ED32-1F15-2D6B-F5E4-BC70B73527CD}"/>
              </a:ext>
            </a:extLst>
          </p:cNvPr>
          <p:cNvGrpSpPr/>
          <p:nvPr/>
        </p:nvGrpSpPr>
        <p:grpSpPr>
          <a:xfrm>
            <a:off x="1035105" y="2902998"/>
            <a:ext cx="7461195" cy="5732851"/>
            <a:chOff x="0" y="0"/>
            <a:chExt cx="5512805" cy="7157615"/>
          </a:xfrm>
        </p:grpSpPr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B75AFEDD-B552-9C18-C7CD-8832B43AF144}"/>
                </a:ext>
              </a:extLst>
            </p:cNvPr>
            <p:cNvSpPr/>
            <p:nvPr/>
          </p:nvSpPr>
          <p:spPr>
            <a:xfrm>
              <a:off x="0" y="0"/>
              <a:ext cx="1168400" cy="1754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86124705-5565-2507-B613-D96DDFA99EBA}"/>
                </a:ext>
              </a:extLst>
            </p:cNvPr>
            <p:cNvSpPr txBox="1"/>
            <p:nvPr/>
          </p:nvSpPr>
          <p:spPr>
            <a:xfrm>
              <a:off x="5362" y="1509849"/>
              <a:ext cx="5245615" cy="564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000" spc="63" dirty="0">
                  <a:solidFill>
                    <a:srgbClr val="FFFEE6"/>
                  </a:solidFill>
                  <a:latin typeface="Montserrat Light"/>
                </a:rPr>
                <a:t>Responsable et organisateur du projet en LFH:</a:t>
              </a:r>
              <a:endParaRPr lang="fr-FR" sz="2000" b="1" spc="63" dirty="0">
                <a:solidFill>
                  <a:srgbClr val="FFFEE6"/>
                </a:solidFill>
                <a:latin typeface="Montserrat Light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000" b="1" u="sng" spc="63" dirty="0">
                  <a:solidFill>
                    <a:srgbClr val="FFFEE6"/>
                  </a:solidFill>
                  <a:latin typeface="Montserrat Light"/>
                </a:rPr>
                <a:t>Coordinateur</a:t>
              </a:r>
              <a:r>
                <a:rPr lang="fr-FR" sz="2000" spc="63" dirty="0">
                  <a:solidFill>
                    <a:srgbClr val="FFFEE6"/>
                  </a:solidFill>
                  <a:latin typeface="Montserrat Light"/>
                </a:rPr>
                <a:t> du projet au sein des clubs LFH;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000" b="1" u="sng" spc="63" dirty="0">
                  <a:solidFill>
                    <a:srgbClr val="FFFEE6"/>
                  </a:solidFill>
                  <a:latin typeface="Montserrat Light"/>
                </a:rPr>
                <a:t>Formateur:</a:t>
              </a:r>
              <a:r>
                <a:rPr lang="fr-FR" sz="2000" u="sng" spc="63" dirty="0">
                  <a:solidFill>
                    <a:srgbClr val="FFFEE6"/>
                  </a:solidFill>
                  <a:latin typeface="Montserrat Light"/>
                </a:rPr>
                <a:t> </a:t>
              </a:r>
              <a:r>
                <a:rPr lang="fr-FR" sz="2000" spc="63" dirty="0">
                  <a:solidFill>
                    <a:srgbClr val="FFFEE6"/>
                  </a:solidFill>
                  <a:latin typeface="Montserrat Light"/>
                </a:rPr>
                <a:t>à disposition des clubs pour organiser des formations à destination de leurs parents fair-play;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000" b="1" u="sng" spc="63" dirty="0">
                  <a:solidFill>
                    <a:srgbClr val="FFFEE6"/>
                  </a:solidFill>
                  <a:latin typeface="Montserrat Light"/>
                </a:rPr>
                <a:t>Personne de contact</a:t>
              </a:r>
              <a:r>
                <a:rPr lang="fr-FR" sz="2000" u="sng" spc="63" dirty="0">
                  <a:solidFill>
                    <a:srgbClr val="FFFEE6"/>
                  </a:solidFill>
                  <a:latin typeface="Montserrat Light"/>
                </a:rPr>
                <a:t>: </a:t>
              </a:r>
              <a:r>
                <a:rPr lang="fr-FR" sz="2000" spc="63" dirty="0">
                  <a:solidFill>
                    <a:srgbClr val="FFFEE6"/>
                  </a:solidFill>
                  <a:latin typeface="Montserrat Light"/>
                </a:rPr>
                <a:t>pour les référents et les parents fair-play;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000" b="1" spc="63" dirty="0">
                  <a:solidFill>
                    <a:srgbClr val="FFFEE6"/>
                  </a:solidFill>
                  <a:latin typeface="Montserrat Light"/>
                </a:rPr>
                <a:t>Monitoring</a:t>
              </a:r>
              <a:r>
                <a:rPr lang="fr-FR" sz="2000" spc="63" dirty="0">
                  <a:solidFill>
                    <a:srgbClr val="FFFEE6"/>
                  </a:solidFill>
                  <a:latin typeface="Montserrat Light"/>
                </a:rPr>
                <a:t> constant des rapports « incident »;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000" b="1" spc="63" dirty="0">
                  <a:solidFill>
                    <a:srgbClr val="FFFEE6"/>
                  </a:solidFill>
                  <a:latin typeface="Montserrat Light"/>
                </a:rPr>
                <a:t>Créateur d’outils </a:t>
              </a:r>
              <a:r>
                <a:rPr lang="fr-FR" sz="2000" spc="63" dirty="0">
                  <a:solidFill>
                    <a:srgbClr val="FFFEE6"/>
                  </a:solidFill>
                  <a:latin typeface="Montserrat Light"/>
                </a:rPr>
                <a:t>pour implémenter le projet</a:t>
              </a:r>
              <a:r>
                <a:rPr lang="fr-FR" sz="2100" spc="63" dirty="0">
                  <a:solidFill>
                    <a:srgbClr val="FFFEE6"/>
                  </a:solidFill>
                  <a:latin typeface="Montserrat Light"/>
                </a:rPr>
                <a:t>. </a:t>
              </a:r>
            </a:p>
            <a:p>
              <a:pPr>
                <a:lnSpc>
                  <a:spcPts val="2940"/>
                </a:lnSpc>
              </a:pPr>
              <a:endParaRPr lang="en-US" sz="2100" spc="63" dirty="0">
                <a:solidFill>
                  <a:srgbClr val="FFFEE6"/>
                </a:solidFill>
                <a:latin typeface="Montserrat Light"/>
              </a:endParaRP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FC63762B-3070-32F5-93BE-77B6BEAE1B26}"/>
                </a:ext>
              </a:extLst>
            </p:cNvPr>
            <p:cNvSpPr txBox="1"/>
            <p:nvPr/>
          </p:nvSpPr>
          <p:spPr>
            <a:xfrm>
              <a:off x="5362" y="602497"/>
              <a:ext cx="5507443" cy="608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fr-BE" sz="3400" spc="288" dirty="0">
                  <a:solidFill>
                    <a:srgbClr val="F8CF2C"/>
                  </a:solidFill>
                  <a:latin typeface="Montserrat Classic"/>
                </a:rPr>
                <a:t>La Fédération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E8135C-7438-B52E-36C8-BC03125F4C4C}"/>
              </a:ext>
            </a:extLst>
          </p:cNvPr>
          <p:cNvSpPr txBox="1"/>
          <p:nvPr/>
        </p:nvSpPr>
        <p:spPr>
          <a:xfrm>
            <a:off x="8686800" y="4000500"/>
            <a:ext cx="9144000" cy="465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63" dirty="0">
                <a:solidFill>
                  <a:srgbClr val="FFFEE6"/>
                </a:solidFill>
                <a:latin typeface="Montserrat Light"/>
              </a:rPr>
              <a:t>Responsable et organisateur du projet dans son club:</a:t>
            </a:r>
            <a:endParaRPr lang="fr-FR" sz="2000" b="1" spc="63" dirty="0">
              <a:solidFill>
                <a:srgbClr val="FFFEE6"/>
              </a:solidFill>
              <a:latin typeface="Montserrat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spc="63" dirty="0">
                <a:solidFill>
                  <a:srgbClr val="FFFEE6"/>
                </a:solidFill>
                <a:latin typeface="Montserrat Light"/>
              </a:rPr>
              <a:t>Metteur en scène</a:t>
            </a:r>
            <a:r>
              <a:rPr lang="fr-FR" sz="2000" spc="63" dirty="0">
                <a:solidFill>
                  <a:srgbClr val="FFFEE6"/>
                </a:solidFill>
                <a:latin typeface="Montserrat Light"/>
              </a:rPr>
              <a:t>: il met en place un environnement accueillant, avec l’aide des PFP.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spc="63" dirty="0">
                <a:solidFill>
                  <a:srgbClr val="FFFEE6"/>
                </a:solidFill>
                <a:latin typeface="Montserrat Light"/>
              </a:rPr>
              <a:t>Recruteur</a:t>
            </a:r>
            <a:r>
              <a:rPr lang="fr-FR" sz="2000" spc="63" dirty="0">
                <a:solidFill>
                  <a:srgbClr val="FFFEE6"/>
                </a:solidFill>
                <a:latin typeface="Montserrat Light"/>
              </a:rPr>
              <a:t>: il trouve, en collaboration avec les managers, et recrute les PFP dans chaque équipe jeune.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spc="63" dirty="0">
                <a:solidFill>
                  <a:srgbClr val="FFFEE6"/>
                </a:solidFill>
                <a:latin typeface="Montserrat Light"/>
              </a:rPr>
              <a:t>Base arrière </a:t>
            </a:r>
            <a:r>
              <a:rPr lang="fr-FR" sz="2000" spc="63" dirty="0">
                <a:solidFill>
                  <a:srgbClr val="FFFEE6"/>
                </a:solidFill>
                <a:latin typeface="Montserrat Light"/>
              </a:rPr>
              <a:t>des PFP du club.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spc="63" dirty="0">
                <a:solidFill>
                  <a:srgbClr val="FFFEE6"/>
                </a:solidFill>
                <a:latin typeface="Montserrat Light"/>
              </a:rPr>
              <a:t>Personne de contact</a:t>
            </a:r>
            <a:r>
              <a:rPr lang="fr-FR" sz="2000" spc="63" dirty="0">
                <a:solidFill>
                  <a:srgbClr val="FFFEE6"/>
                </a:solidFill>
                <a:latin typeface="Montserrat Light"/>
              </a:rPr>
              <a:t>: pour les PFP, et pour la fédération.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spc="63" dirty="0">
                <a:solidFill>
                  <a:srgbClr val="FFFEE6"/>
                </a:solidFill>
                <a:latin typeface="Montserrat Light"/>
              </a:rPr>
              <a:t>Le Référent n’intervient pas directement durant les matchs, contrairement au PFP. Mais il est présent au club le samedi (quand il/elle le peut).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E850816-A3FF-33D4-4B74-2614C37178D9}"/>
              </a:ext>
            </a:extLst>
          </p:cNvPr>
          <p:cNvSpPr txBox="1"/>
          <p:nvPr/>
        </p:nvSpPr>
        <p:spPr>
          <a:xfrm>
            <a:off x="8839200" y="3392289"/>
            <a:ext cx="852771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400" spc="288" dirty="0">
                <a:solidFill>
                  <a:srgbClr val="F8CF2C"/>
                </a:solidFill>
                <a:latin typeface="Montserrat Classic"/>
              </a:rPr>
              <a:t>Le </a:t>
            </a:r>
            <a:r>
              <a:rPr lang="fr-BE" sz="3400" spc="288" dirty="0">
                <a:solidFill>
                  <a:srgbClr val="F8CF2C"/>
                </a:solidFill>
                <a:latin typeface="Montserrat Classic"/>
              </a:rPr>
              <a:t>Référent</a:t>
            </a:r>
            <a:r>
              <a:rPr lang="en-US" sz="3400" spc="288" dirty="0">
                <a:solidFill>
                  <a:srgbClr val="F8CF2C"/>
                </a:solidFill>
                <a:latin typeface="Montserrat Classic"/>
              </a:rPr>
              <a:t> Parent Fair-Play </a:t>
            </a:r>
          </a:p>
        </p:txBody>
      </p:sp>
    </p:spTree>
    <p:extLst>
      <p:ext uri="{BB962C8B-B14F-4D97-AF65-F5344CB8AC3E}">
        <p14:creationId xmlns:p14="http://schemas.microsoft.com/office/powerpoint/2010/main" val="1436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1028700"/>
            <a:ext cx="2743200" cy="207818"/>
          </a:xfrm>
          <a:prstGeom prst="rect">
            <a:avLst/>
          </a:prstGeom>
          <a:solidFill>
            <a:srgbClr val="F8CF2C"/>
          </a:solidFill>
        </p:spPr>
        <p:txBody>
          <a:bodyPr/>
          <a:lstStyle/>
          <a:p>
            <a:endParaRPr lang="fr-BE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066602"/>
            <a:ext cx="1133701" cy="1132992"/>
          </a:xfrm>
          <a:prstGeom prst="rect">
            <a:avLst/>
          </a:prstGeom>
        </p:spPr>
      </p:pic>
      <p:grpSp>
        <p:nvGrpSpPr>
          <p:cNvPr id="19" name="Group 2">
            <a:extLst>
              <a:ext uri="{FF2B5EF4-FFF2-40B4-BE49-F238E27FC236}">
                <a16:creationId xmlns:a16="http://schemas.microsoft.com/office/drawing/2014/main" id="{4C37AB53-CF88-4C9D-C227-B031818D8740}"/>
              </a:ext>
            </a:extLst>
          </p:cNvPr>
          <p:cNvGrpSpPr/>
          <p:nvPr/>
        </p:nvGrpSpPr>
        <p:grpSpPr>
          <a:xfrm>
            <a:off x="1028700" y="1028700"/>
            <a:ext cx="8534115" cy="1487280"/>
            <a:chOff x="0" y="0"/>
            <a:chExt cx="11378820" cy="1983041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B33C264D-659D-9B64-BEDD-55C0A1B79DDB}"/>
                </a:ext>
              </a:extLst>
            </p:cNvPr>
            <p:cNvSpPr/>
            <p:nvPr/>
          </p:nvSpPr>
          <p:spPr>
            <a:xfrm>
              <a:off x="0" y="0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6ABE6BF5-EE0A-26EE-ED0F-A53C6DDC4640}"/>
                </a:ext>
              </a:extLst>
            </p:cNvPr>
            <p:cNvSpPr txBox="1"/>
            <p:nvPr/>
          </p:nvSpPr>
          <p:spPr>
            <a:xfrm>
              <a:off x="8540" y="786131"/>
              <a:ext cx="11370280" cy="119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en-US" sz="6400" spc="256" dirty="0" err="1">
                  <a:solidFill>
                    <a:srgbClr val="F8CF2C"/>
                  </a:solidFill>
                  <a:latin typeface="Oswald"/>
                </a:rPr>
                <a:t>Rôles</a:t>
              </a:r>
              <a:r>
                <a:rPr lang="en-US" sz="6400" spc="256" dirty="0">
                  <a:solidFill>
                    <a:srgbClr val="F8CF2C"/>
                  </a:solidFill>
                  <a:latin typeface="Oswald"/>
                </a:rPr>
                <a:t> et missions</a:t>
              </a: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FFDEECAF-BB85-0210-FBF0-723AEF9DB1F1}"/>
              </a:ext>
            </a:extLst>
          </p:cNvPr>
          <p:cNvGrpSpPr/>
          <p:nvPr/>
        </p:nvGrpSpPr>
        <p:grpSpPr>
          <a:xfrm>
            <a:off x="1028700" y="2897760"/>
            <a:ext cx="8458200" cy="7020566"/>
            <a:chOff x="0" y="0"/>
            <a:chExt cx="5348633" cy="8188700"/>
          </a:xfrm>
        </p:grpSpPr>
        <p:sp>
          <p:nvSpPr>
            <p:cNvPr id="34" name="AutoShape 11">
              <a:extLst>
                <a:ext uri="{FF2B5EF4-FFF2-40B4-BE49-F238E27FC236}">
                  <a16:creationId xmlns:a16="http://schemas.microsoft.com/office/drawing/2014/main" id="{B7F3891A-FBC5-2B30-AF27-A1DC636B8FC9}"/>
                </a:ext>
              </a:extLst>
            </p:cNvPr>
            <p:cNvSpPr/>
            <p:nvPr/>
          </p:nvSpPr>
          <p:spPr>
            <a:xfrm>
              <a:off x="0" y="0"/>
              <a:ext cx="1168400" cy="1754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DFC395F7-7BBB-5E57-5C3E-A7CE0EE202E6}"/>
                </a:ext>
              </a:extLst>
            </p:cNvPr>
            <p:cNvSpPr txBox="1"/>
            <p:nvPr/>
          </p:nvSpPr>
          <p:spPr>
            <a:xfrm>
              <a:off x="0" y="1323977"/>
              <a:ext cx="5245615" cy="686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Conciliateur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 et </a:t>
              </a: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modérateur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 au bord du terrain.</a:t>
              </a:r>
            </a:p>
            <a:p>
              <a:pPr algn="l">
                <a:lnSpc>
                  <a:spcPct val="150000"/>
                </a:lnSpc>
              </a:pP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60% 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de son rôle intervient avant le début </a:t>
              </a:r>
              <a:r>
                <a:rPr lang="en-US" sz="2000" spc="63" dirty="0">
                  <a:solidFill>
                    <a:srgbClr val="FFFEE6"/>
                  </a:solidFill>
                  <a:latin typeface="Montserrat Light"/>
                </a:rPr>
                <a:t>du match.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b="1" spc="63" dirty="0">
                  <a:solidFill>
                    <a:srgbClr val="FFFEE6"/>
                  </a:solidFill>
                  <a:latin typeface="Montserrat Light"/>
                </a:rPr>
                <a:t>Le PFP </a:t>
              </a:r>
              <a:r>
                <a:rPr lang="fr-FR" sz="2000" b="1" spc="63" dirty="0">
                  <a:solidFill>
                    <a:srgbClr val="FFFEE6"/>
                  </a:solidFill>
                  <a:latin typeface="Montserrat Light"/>
                </a:rPr>
                <a:t>n’est</a:t>
              </a:r>
              <a:r>
                <a:rPr lang="en-US" sz="2000" b="1" spc="63" dirty="0">
                  <a:solidFill>
                    <a:srgbClr val="FFFEE6"/>
                  </a:solidFill>
                  <a:latin typeface="Montserrat Light"/>
                </a:rPr>
                <a:t> pas un </a:t>
              </a: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délégué, arbitre ou steward. 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Rôle de </a:t>
              </a: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prévention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 et </a:t>
              </a: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non disciplinaire</a:t>
              </a:r>
              <a:r>
                <a:rPr lang="en-US" sz="2000" b="1" spc="63" dirty="0">
                  <a:solidFill>
                    <a:srgbClr val="FFFEE6"/>
                  </a:solidFill>
                  <a:latin typeface="Montserrat Light"/>
                </a:rPr>
                <a:t>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spc="63" dirty="0">
                  <a:solidFill>
                    <a:srgbClr val="FFFEE6"/>
                  </a:solidFill>
                  <a:latin typeface="Montserrat Light"/>
                </a:rPr>
                <a:t>Il 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accueille l’équipe adverse.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Il met en </a:t>
              </a:r>
              <a:r>
                <a:rPr lang="en-US" sz="2000" spc="63" dirty="0">
                  <a:solidFill>
                    <a:srgbClr val="FFFEE6"/>
                  </a:solidFill>
                  <a:latin typeface="Montserrat Light"/>
                </a:rPr>
                <a:t>place un </a:t>
              </a:r>
              <a:r>
                <a:rPr lang="en-US" sz="2000" b="1" spc="63" dirty="0">
                  <a:solidFill>
                    <a:srgbClr val="FFFEE6"/>
                  </a:solidFill>
                  <a:latin typeface="Montserrat Light"/>
                </a:rPr>
                <a:t>cadre de respect mutuel </a:t>
              </a:r>
              <a:r>
                <a:rPr lang="en-US" sz="2000" spc="63" dirty="0">
                  <a:solidFill>
                    <a:srgbClr val="FFFEE6"/>
                  </a:solidFill>
                  <a:latin typeface="Montserrat Light"/>
                </a:rPr>
                <a:t>entre parents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Il ne doit pas gérer un incident, mais il peut </a:t>
              </a: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désamorcer les embryons de conflits.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Il soulage l’arbitre et les coaches de la pression des spectateurs.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Ce rôle peut être </a:t>
              </a:r>
              <a:r>
                <a:rPr lang="fr-BE" sz="2000" b="1" spc="63" dirty="0">
                  <a:solidFill>
                    <a:srgbClr val="FFFEE6"/>
                  </a:solidFill>
                  <a:latin typeface="Montserrat Light"/>
                </a:rPr>
                <a:t>partagé</a:t>
              </a:r>
              <a:r>
                <a:rPr lang="fr-BE" sz="2000" spc="63" dirty="0">
                  <a:solidFill>
                    <a:srgbClr val="FFFEE6"/>
                  </a:solidFill>
                  <a:latin typeface="Montserrat Light"/>
                </a:rPr>
                <a:t> entre plusieurs parents de la même équipe.</a:t>
              </a:r>
            </a:p>
            <a:p>
              <a:pPr algn="l">
                <a:lnSpc>
                  <a:spcPts val="2940"/>
                </a:lnSpc>
              </a:pPr>
              <a:endParaRPr lang="en-US" sz="2100" spc="63" dirty="0">
                <a:solidFill>
                  <a:srgbClr val="FFFEE6"/>
                </a:solidFill>
                <a:latin typeface="Montserrat Light"/>
              </a:endParaRP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5001C2D5-5F73-CCED-3B0E-F771A97794CF}"/>
                </a:ext>
              </a:extLst>
            </p:cNvPr>
            <p:cNvSpPr txBox="1"/>
            <p:nvPr/>
          </p:nvSpPr>
          <p:spPr>
            <a:xfrm>
              <a:off x="0" y="561127"/>
              <a:ext cx="5348633" cy="568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400" b="1" spc="288" dirty="0">
                  <a:solidFill>
                    <a:srgbClr val="F8CF2C"/>
                  </a:solidFill>
                  <a:latin typeface="Montserrat Classic"/>
                </a:rPr>
                <a:t>Le Parent Fair-Play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758EF3-2A32-74ED-8898-67AEBDD75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0580"/>
              </p:ext>
            </p:extLst>
          </p:nvPr>
        </p:nvGraphicFramePr>
        <p:xfrm>
          <a:off x="10559528" y="480218"/>
          <a:ext cx="6675438" cy="932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675120" imgH="9326597" progId="AcroExch.Document.DC">
                  <p:embed/>
                </p:oleObj>
              </mc:Choice>
              <mc:Fallback>
                <p:oleObj name="Acrobat Document" r:id="rId3" imgW="6675120" imgH="93265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9528" y="480218"/>
                        <a:ext cx="6675438" cy="932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1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r="2369"/>
          <a:stretch/>
        </p:blipFill>
        <p:spPr>
          <a:xfrm>
            <a:off x="-311727" y="-298487"/>
            <a:ext cx="7330403" cy="1088397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-2701636" y="4551218"/>
            <a:ext cx="5403273" cy="1184564"/>
          </a:xfrm>
          <a:prstGeom prst="rect">
            <a:avLst/>
          </a:prstGeom>
          <a:solidFill>
            <a:srgbClr val="F8CF2C"/>
          </a:solid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8512464" y="1028700"/>
            <a:ext cx="8534115" cy="7109107"/>
            <a:chOff x="0" y="0"/>
            <a:chExt cx="11378820" cy="94788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657600" cy="277091"/>
            </a:xfrm>
            <a:prstGeom prst="rect">
              <a:avLst/>
            </a:prstGeom>
            <a:solidFill>
              <a:srgbClr val="F8CF2C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8751" y="2370196"/>
              <a:ext cx="11254839" cy="7108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800" spc="63" dirty="0">
                  <a:solidFill>
                    <a:srgbClr val="FFFEE6"/>
                  </a:solidFill>
                  <a:latin typeface="Montserrat Light"/>
                </a:rPr>
                <a:t>Bâche terrain;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800" spc="63" dirty="0">
                  <a:solidFill>
                    <a:srgbClr val="FFFEE6"/>
                  </a:solidFill>
                  <a:latin typeface="Montserrat Light"/>
                  <a:sym typeface="Wingdings" panose="05000000000000000000" pitchFamily="2" charset="2"/>
                </a:rPr>
                <a:t>Affiches club house;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800" spc="63" dirty="0">
                  <a:solidFill>
                    <a:srgbClr val="FFFEE6"/>
                  </a:solidFill>
                  <a:latin typeface="Montserrat Light"/>
                  <a:sym typeface="Wingdings" panose="05000000000000000000" pitchFamily="2" charset="2"/>
                </a:rPr>
                <a:t>Fiche outil club;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800" spc="63" dirty="0">
                  <a:solidFill>
                    <a:srgbClr val="FFFEE6"/>
                  </a:solidFill>
                  <a:latin typeface="Montserrat Light"/>
                  <a:sym typeface="Wingdings" panose="05000000000000000000" pitchFamily="2" charset="2"/>
                </a:rPr>
                <a:t>Flyers;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800" spc="63" dirty="0">
                  <a:solidFill>
                    <a:srgbClr val="FFFEE6"/>
                  </a:solidFill>
                  <a:latin typeface="Montserrat Light"/>
                  <a:sym typeface="Wingdings" panose="05000000000000000000" pitchFamily="2" charset="2"/>
                </a:rPr>
                <a:t>Brassard Chasuble;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800" spc="63" dirty="0">
                  <a:solidFill>
                    <a:srgbClr val="FFFEE6"/>
                  </a:solidFill>
                  <a:latin typeface="Montserrat Light"/>
                  <a:sym typeface="Wingdings" panose="05000000000000000000" pitchFamily="2" charset="2"/>
                </a:rPr>
                <a:t>Checklist.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r-FR" sz="2400" spc="63" dirty="0">
                <a:solidFill>
                  <a:srgbClr val="FFFEE6"/>
                </a:solidFill>
                <a:latin typeface="Montserrat Light"/>
                <a:sym typeface="Wingdings" panose="05000000000000000000" pitchFamily="2" charset="2"/>
              </a:endParaRPr>
            </a:p>
            <a:p>
              <a:pPr algn="just">
                <a:lnSpc>
                  <a:spcPct val="150000"/>
                </a:lnSpc>
              </a:pPr>
              <a:endParaRPr lang="fr-FR" sz="2400" spc="63" dirty="0">
                <a:solidFill>
                  <a:srgbClr val="FFFEE6"/>
                </a:solidFill>
                <a:latin typeface="Montserrat Light"/>
              </a:endParaRPr>
            </a:p>
            <a:p>
              <a:pPr algn="l">
                <a:lnSpc>
                  <a:spcPts val="2940"/>
                </a:lnSpc>
              </a:pPr>
              <a:endParaRPr lang="en-US" sz="2100" spc="63" dirty="0">
                <a:solidFill>
                  <a:srgbClr val="FFFEE6"/>
                </a:solidFill>
                <a:latin typeface="Montserrat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40" y="913131"/>
              <a:ext cx="11370280" cy="123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fr-BE" sz="6400" spc="256" dirty="0">
                  <a:solidFill>
                    <a:srgbClr val="F8CF2C"/>
                  </a:solidFill>
                  <a:latin typeface="Oswald"/>
                </a:rPr>
                <a:t>Outils de communication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049" y="2438472"/>
              <a:ext cx="11326937" cy="97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endParaRPr lang="en-US" sz="4800" spc="96" dirty="0">
                <a:solidFill>
                  <a:srgbClr val="FFFEE6"/>
                </a:solidFill>
                <a:latin typeface="Oswald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6701" y="-374492"/>
            <a:ext cx="19357976" cy="11035984"/>
            <a:chOff x="0" y="0"/>
            <a:chExt cx="25810635" cy="147146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4000"/>
            </a:blip>
            <a:srcRect l="31498" r="29522"/>
            <a:stretch>
              <a:fillRect/>
            </a:stretch>
          </p:blipFill>
          <p:spPr>
            <a:xfrm>
              <a:off x="0" y="0"/>
              <a:ext cx="8603545" cy="1471464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4000"/>
            </a:blip>
            <a:srcRect l="36536" r="24483"/>
            <a:stretch>
              <a:fillRect/>
            </a:stretch>
          </p:blipFill>
          <p:spPr>
            <a:xfrm>
              <a:off x="8603545" y="0"/>
              <a:ext cx="8603545" cy="1471464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84000"/>
            </a:blip>
            <a:srcRect l="30510" r="30510"/>
            <a:stretch>
              <a:fillRect/>
            </a:stretch>
          </p:blipFill>
          <p:spPr>
            <a:xfrm>
              <a:off x="17207090" y="0"/>
              <a:ext cx="8603545" cy="1471464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729363" y="3542905"/>
            <a:ext cx="12645849" cy="3201190"/>
            <a:chOff x="0" y="0"/>
            <a:chExt cx="16861133" cy="426825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6861133" cy="4268253"/>
            </a:xfrm>
            <a:prstGeom prst="rect">
              <a:avLst/>
            </a:prstGeom>
            <a:solidFill>
              <a:srgbClr val="1F63B5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63469" y="960307"/>
              <a:ext cx="15378760" cy="19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800" spc="96" dirty="0">
                  <a:solidFill>
                    <a:srgbClr val="FF0000"/>
                  </a:solidFill>
                  <a:latin typeface="Oswald"/>
                </a:rPr>
                <a:t>Questions?</a:t>
              </a:r>
            </a:p>
            <a:p>
              <a:pPr algn="ctr">
                <a:lnSpc>
                  <a:spcPts val="5759"/>
                </a:lnSpc>
              </a:pPr>
              <a:r>
                <a:rPr lang="en-US" sz="4800" spc="96" dirty="0">
                  <a:solidFill>
                    <a:srgbClr val="FF0000"/>
                  </a:solidFill>
                  <a:latin typeface="Oswald"/>
                </a:rPr>
                <a:t>Merci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75806" y="8691804"/>
            <a:ext cx="1133701" cy="1132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420</Words>
  <Application>Microsoft Office PowerPoint</Application>
  <PresentationFormat>Custom</PresentationFormat>
  <Paragraphs>58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 Classic Bold</vt:lpstr>
      <vt:lpstr>Montserrat Light</vt:lpstr>
      <vt:lpstr>Arial</vt:lpstr>
      <vt:lpstr>Oswald</vt:lpstr>
      <vt:lpstr>Calibri</vt:lpstr>
      <vt:lpstr>Montserrat Classic</vt:lpstr>
      <vt:lpstr>Aptos</vt:lpstr>
      <vt:lpstr>Wingdings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LFH - bleu V2</dc:title>
  <dc:creator>Dominique Coulon</dc:creator>
  <cp:lastModifiedBy>Zoé Rousseau</cp:lastModifiedBy>
  <cp:revision>9</cp:revision>
  <dcterms:created xsi:type="dcterms:W3CDTF">2006-08-16T00:00:00Z</dcterms:created>
  <dcterms:modified xsi:type="dcterms:W3CDTF">2024-09-18T07:33:49Z</dcterms:modified>
  <dc:identifier>DAEXhWWC8Do</dc:identifier>
</cp:coreProperties>
</file>