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457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ël Pontus" initials="MP" lastIdx="2" clrIdx="0">
    <p:extLst>
      <p:ext uri="{19B8F6BF-5375-455C-9EA6-DF929625EA0E}">
        <p15:presenceInfo xmlns:p15="http://schemas.microsoft.com/office/powerpoint/2012/main" userId="Michaël Pontus" providerId="None"/>
      </p:ext>
    </p:extLst>
  </p:cmAuthor>
  <p:cmAuthor id="2" name="Michaël Pontus" initials="MP [2]" lastIdx="2" clrIdx="1">
    <p:extLst>
      <p:ext uri="{19B8F6BF-5375-455C-9EA6-DF929625EA0E}">
        <p15:presenceInfo xmlns:p15="http://schemas.microsoft.com/office/powerpoint/2012/main" userId="S-1-5-21-3212909999-4170172847-2397886714-11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B6E"/>
    <a:srgbClr val="02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88889" autoAdjust="0"/>
  </p:normalViewPr>
  <p:slideViewPr>
    <p:cSldViewPr snapToGrid="0">
      <p:cViewPr varScale="1">
        <p:scale>
          <a:sx n="73" d="100"/>
          <a:sy n="73" d="100"/>
        </p:scale>
        <p:origin x="1061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0E6CA-1CFF-4415-9B40-ED464578B45C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972F-E2B6-4E7D-8710-8297A77BB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82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7F53E-0B7A-4C92-87BA-D90419E3AA95}" type="datetimeFigureOut">
              <a:rPr lang="fr-BE" smtClean="0"/>
              <a:t>28-11-24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C726C-3961-403A-BDEA-34D5D80065C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3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D738-27D2-DC37-D33D-536CF18D1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1018"/>
            <a:ext cx="9144000" cy="9559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0128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C2EF9-E9AA-2E45-F0E9-0958B2B6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F3081-012F-C416-4F6C-9EF02EA0A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FB5C9-886F-6E3B-3767-A66EB067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5F24D-F748-B1A1-09B0-C9D6F4241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2E0A3-05B4-8AC4-84B2-3D4D11E1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741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1FE94A-4BD8-3728-0949-7978594082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BFC40-7852-8471-CE27-96B65840B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4F78F-888F-F25D-7DE1-84DF4B69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3E26B-81AE-CA0C-7FE9-B2249F2F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8D589-4C57-BC31-E50B-5FC0A2FE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186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62973" y="1262294"/>
            <a:ext cx="9944543" cy="5350042"/>
          </a:xfrm>
          <a:prstGeom prst="rect">
            <a:avLst/>
          </a:prstGeom>
        </p:spPr>
        <p:txBody>
          <a:bodyPr numCol="1">
            <a:normAutofit/>
          </a:bodyPr>
          <a:lstStyle>
            <a:lvl1pPr marL="742950" indent="-742950">
              <a:buFont typeface="+mj-lt"/>
              <a:buAutoNum type="arabicPeriod"/>
              <a:defRPr/>
            </a:lvl1pPr>
          </a:lstStyle>
          <a:p>
            <a:pPr marL="742950" indent="-742950">
              <a:buFont typeface="+mj-lt"/>
              <a:buAutoNum type="arabicPeriod"/>
            </a:pPr>
            <a:endParaRPr lang="nl-BE" sz="2400" b="0" dirty="0">
              <a:solidFill>
                <a:srgbClr val="023B6E"/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062973" y="169236"/>
            <a:ext cx="9944543" cy="92341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lnSpc>
                <a:spcPct val="150000"/>
              </a:lnSpc>
              <a:defRPr b="1">
                <a:latin typeface="+mn-lt"/>
              </a:defRPr>
            </a:lvl1pPr>
          </a:lstStyle>
          <a:p>
            <a:endParaRPr lang="nl-BE" sz="3600" i="1" dirty="0">
              <a:ln w="19050" cmpd="thinThick">
                <a:noFill/>
              </a:ln>
              <a:solidFill>
                <a:srgbClr val="023B6E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774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2062973" y="1262294"/>
            <a:ext cx="9944543" cy="5350042"/>
          </a:xfrm>
          <a:prstGeom prst="rect">
            <a:avLst/>
          </a:prstGeom>
        </p:spPr>
        <p:txBody>
          <a:bodyPr numCol="1">
            <a:normAutofit/>
          </a:bodyPr>
          <a:lstStyle>
            <a:lvl1pPr marL="742950" indent="-742950">
              <a:buFont typeface="+mj-lt"/>
              <a:buAutoNum type="arabicPeriod"/>
              <a:defRPr/>
            </a:lvl1pPr>
          </a:lstStyle>
          <a:p>
            <a:pPr marL="742950" indent="-742950">
              <a:buFont typeface="+mj-lt"/>
              <a:buAutoNum type="arabicPeriod"/>
            </a:pPr>
            <a:endParaRPr lang="nl-BE" sz="2400" b="0" dirty="0">
              <a:solidFill>
                <a:srgbClr val="023B6E"/>
              </a:solidFill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062973" y="169236"/>
            <a:ext cx="9944543" cy="92341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lnSpc>
                <a:spcPct val="100000"/>
              </a:lnSpc>
              <a:defRPr b="1">
                <a:latin typeface="+mn-lt"/>
              </a:defRPr>
            </a:lvl1pPr>
          </a:lstStyle>
          <a:p>
            <a:endParaRPr lang="nl-BE" sz="3600" i="1" dirty="0">
              <a:ln w="19050" cmpd="thinThick">
                <a:noFill/>
              </a:ln>
              <a:solidFill>
                <a:srgbClr val="023B6E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9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CB6AA-89D6-763B-E5B2-DDD4E1205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116000"/>
            <a:ext cx="10677236" cy="5040000"/>
          </a:xfrm>
        </p:spPr>
        <p:txBody>
          <a:bodyPr/>
          <a:lstStyle>
            <a:lvl1pPr marL="228600" indent="-360000">
              <a:buFontTx/>
              <a:buBlip>
                <a:blip r:embed="rId2"/>
              </a:buBlip>
              <a:defRPr/>
            </a:lvl1pPr>
            <a:lvl2pPr marL="685800" indent="-360000">
              <a:buFontTx/>
              <a:buBlip>
                <a:blip r:embed="rId2"/>
              </a:buBlip>
              <a:defRPr/>
            </a:lvl2pPr>
            <a:lvl3pPr marL="1143000" indent="-360000">
              <a:buFontTx/>
              <a:buBlip>
                <a:blip r:embed="rId2"/>
              </a:buBlip>
              <a:defRPr/>
            </a:lvl3pPr>
            <a:lvl4pPr marL="1600200" indent="-360000">
              <a:buFontTx/>
              <a:buBlip>
                <a:blip r:embed="rId2"/>
              </a:buBlip>
              <a:defRPr/>
            </a:lvl4pPr>
            <a:lvl5pPr marL="2057400" indent="-3600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D8C011-2C8F-C0C3-C7D8-5D9333635863}"/>
              </a:ext>
            </a:extLst>
          </p:cNvPr>
          <p:cNvCxnSpPr/>
          <p:nvPr/>
        </p:nvCxnSpPr>
        <p:spPr>
          <a:xfrm>
            <a:off x="1219199" y="900000"/>
            <a:ext cx="10677236" cy="0"/>
          </a:xfrm>
          <a:prstGeom prst="line">
            <a:avLst/>
          </a:prstGeom>
          <a:ln w="38100">
            <a:solidFill>
              <a:srgbClr val="AC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A06D953F-5588-5DD7-BC5B-8DF501DE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3713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5553-55B7-2BC3-DB63-E8122673F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00" y="1188000"/>
            <a:ext cx="10677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1D0DB-37A4-759C-33F8-190FAB8BB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0400" y="4589463"/>
            <a:ext cx="10677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529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2969-4FD8-0FD8-CBF9-E1DCADBC6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D560E-FEB0-BC29-F733-D96D9ACB9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199" y="1116000"/>
            <a:ext cx="5216400" cy="5040000"/>
          </a:xfrm>
        </p:spPr>
        <p:txBody>
          <a:bodyPr/>
          <a:lstStyle>
            <a:lvl1pPr marL="228600" indent="-360000">
              <a:buFontTx/>
              <a:buBlip>
                <a:blip r:embed="rId2"/>
              </a:buBlip>
              <a:defRPr/>
            </a:lvl1pPr>
            <a:lvl2pPr marL="685800" indent="-360000">
              <a:buFontTx/>
              <a:buBlip>
                <a:blip r:embed="rId2"/>
              </a:buBlip>
              <a:defRPr/>
            </a:lvl2pPr>
            <a:lvl3pPr marL="1143000" indent="-360000">
              <a:buFontTx/>
              <a:buBlip>
                <a:blip r:embed="rId2"/>
              </a:buBlip>
              <a:defRPr/>
            </a:lvl3pPr>
            <a:lvl4pPr marL="1600200" indent="-360000">
              <a:buFontTx/>
              <a:buBlip>
                <a:blip r:embed="rId2"/>
              </a:buBlip>
              <a:defRPr/>
            </a:lvl4pPr>
            <a:lvl5pPr marL="2057400" indent="-3600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D7F4A-9F29-B4C4-0788-B4DE6CA30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7816" y="1116000"/>
            <a:ext cx="5338619" cy="5040000"/>
          </a:xfrm>
        </p:spPr>
        <p:txBody>
          <a:bodyPr/>
          <a:lstStyle>
            <a:lvl1pPr marL="228600" indent="-360000">
              <a:buFontTx/>
              <a:buBlip>
                <a:blip r:embed="rId2"/>
              </a:buBlip>
              <a:defRPr/>
            </a:lvl1pPr>
            <a:lvl2pPr marL="685800" indent="-360000">
              <a:buFontTx/>
              <a:buBlip>
                <a:blip r:embed="rId2"/>
              </a:buBlip>
              <a:defRPr/>
            </a:lvl2pPr>
            <a:lvl3pPr marL="1143000" indent="-360000">
              <a:buFontTx/>
              <a:buBlip>
                <a:blip r:embed="rId2"/>
              </a:buBlip>
              <a:defRPr/>
            </a:lvl3pPr>
            <a:lvl4pPr marL="1600200" indent="-360000">
              <a:buFontTx/>
              <a:buBlip>
                <a:blip r:embed="rId2"/>
              </a:buBlip>
              <a:defRPr/>
            </a:lvl4pPr>
            <a:lvl5pPr marL="2057400" indent="-3600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ACB49B-A9F9-1FD7-8A53-D6EEFEB24030}"/>
              </a:ext>
            </a:extLst>
          </p:cNvPr>
          <p:cNvCxnSpPr/>
          <p:nvPr/>
        </p:nvCxnSpPr>
        <p:spPr>
          <a:xfrm>
            <a:off x="1219199" y="900000"/>
            <a:ext cx="10677236" cy="0"/>
          </a:xfrm>
          <a:prstGeom prst="line">
            <a:avLst/>
          </a:prstGeom>
          <a:ln w="38100">
            <a:solidFill>
              <a:srgbClr val="AC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33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E337-23E5-8E90-C720-9D7364FF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5ABA1-E394-3AE7-7553-5BCE7D727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847A8-5F34-DF79-C70A-9C574BB28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indent="-360000">
              <a:defRPr/>
            </a:lvl1pPr>
            <a:lvl2pPr indent="-360000">
              <a:defRPr/>
            </a:lvl2pPr>
            <a:lvl3pPr indent="-360000">
              <a:defRPr/>
            </a:lvl3pPr>
            <a:lvl4pPr indent="-360000">
              <a:defRPr/>
            </a:lvl4pPr>
            <a:lvl5pPr indent="-36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48E13-41F2-8263-E8A8-12018F4AF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EC601-E563-AD58-BA05-2B9235B99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indent="-360000">
              <a:defRPr/>
            </a:lvl1pPr>
            <a:lvl2pPr indent="-360000">
              <a:defRPr/>
            </a:lvl2pPr>
            <a:lvl3pPr indent="-360000">
              <a:defRPr/>
            </a:lvl3pPr>
            <a:lvl4pPr indent="-360000">
              <a:defRPr/>
            </a:lvl4pPr>
            <a:lvl5pPr indent="-36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7FCCF-DD81-6571-A830-C5AA40CB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C7AE1E-98C1-B3E6-C2E2-4B62414D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12EB8-4933-FB47-E40A-A5292DAA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714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CE3E3-3F72-0475-CC1D-7184BB1D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177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B9197-86EC-F037-E7FC-283839DB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B54278-5E50-A08A-2C3B-0077C7D92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89AA9-F2F8-6907-C551-DAFDB9F8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368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34303-AD21-2CD2-74D7-ABA309E65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DC6E5-33D3-33C2-74D6-523B9A71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9DAC3-49D1-5529-EEE4-984380A0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2CCE6-5AE5-CBB7-4B0B-62195162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43191-0C20-02FA-E255-4C380628E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8052A-3F1A-52CB-D1DB-38E5BB15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659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98DA-3AAF-FE49-5E2E-4123D7625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73B5F-1464-A7DE-90EA-4E2365D54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2CBD1-C36F-D753-FEBA-924A842AF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79341-3EBF-466C-3BFD-E1D33E99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C3ED3-5043-0CF2-ABE9-0340902F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E48FE-9F89-0FCC-5323-D013C2D69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330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07818B-7470-C9E5-B7A2-A248E075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99" y="148359"/>
            <a:ext cx="10677237" cy="674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DF3AE-6BEB-7857-2B69-C390DFC9F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199" y="1116000"/>
            <a:ext cx="10677236" cy="5524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6E61D0-3CEE-9F6C-7BBF-067B90AB411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58" y="6035558"/>
            <a:ext cx="776450" cy="688226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8B175EC4-23B3-AF7B-3591-09F36556E9F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2" t="10578" r="19385" b="9525"/>
          <a:stretch/>
        </p:blipFill>
        <p:spPr>
          <a:xfrm>
            <a:off x="138545" y="134216"/>
            <a:ext cx="892077" cy="1214346"/>
          </a:xfrm>
          <a:prstGeom prst="rect">
            <a:avLst/>
          </a:prstGeom>
        </p:spPr>
      </p:pic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BEE3E3B3-DA28-FC69-5E65-0CCA334EFC63}"/>
              </a:ext>
            </a:extLst>
          </p:cNvPr>
          <p:cNvCxnSpPr/>
          <p:nvPr userDrawn="1"/>
        </p:nvCxnSpPr>
        <p:spPr>
          <a:xfrm>
            <a:off x="1219199" y="0"/>
            <a:ext cx="0" cy="68580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96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062972" y="1056789"/>
            <a:ext cx="9944542" cy="4040506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dirty="0"/>
              <a:t>Les </a:t>
            </a:r>
            <a:r>
              <a:rPr lang="en-US" dirty="0" err="1"/>
              <a:t>équipes</a:t>
            </a:r>
            <a:r>
              <a:rPr lang="en-US" dirty="0"/>
              <a:t> </a:t>
            </a:r>
            <a:r>
              <a:rPr lang="en-US" dirty="0" err="1"/>
              <a:t>ont</a:t>
            </a:r>
            <a:r>
              <a:rPr lang="en-US" dirty="0"/>
              <a:t> 30 </a:t>
            </a:r>
            <a:r>
              <a:rPr lang="en-US" dirty="0" err="1"/>
              <a:t>secondes</a:t>
            </a:r>
            <a:r>
              <a:rPr lang="en-US" dirty="0"/>
              <a:t> pour se </a:t>
            </a:r>
            <a:r>
              <a:rPr lang="en-US" dirty="0" err="1"/>
              <a:t>préparer</a:t>
            </a:r>
            <a:endParaRPr lang="en-US" dirty="0"/>
          </a:p>
          <a:p>
            <a:pPr marL="457200" lvl="1" indent="-457200"/>
            <a:r>
              <a:rPr lang="en-US" dirty="0"/>
              <a:t>Le </a:t>
            </a:r>
            <a:r>
              <a:rPr lang="en-US" dirty="0" err="1"/>
              <a:t>donneur</a:t>
            </a:r>
            <a:r>
              <a:rPr lang="en-US" dirty="0"/>
              <a:t> doit </a:t>
            </a:r>
            <a:r>
              <a:rPr lang="en-US" dirty="0" err="1"/>
              <a:t>être</a:t>
            </a:r>
            <a:r>
              <a:rPr lang="en-US" dirty="0"/>
              <a:t> prêt</a:t>
            </a:r>
          </a:p>
          <a:p>
            <a:pPr marL="457200" lvl="1" indent="-457200"/>
            <a:r>
              <a:rPr lang="en-US" dirty="0" err="1"/>
              <a:t>L’arbitre</a:t>
            </a:r>
            <a:r>
              <a:rPr lang="en-US" dirty="0"/>
              <a:t> </a:t>
            </a:r>
            <a:r>
              <a:rPr lang="en-US" dirty="0" err="1"/>
              <a:t>engagé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siffle</a:t>
            </a:r>
            <a:r>
              <a:rPr lang="en-US" dirty="0"/>
              <a:t> pour </a:t>
            </a:r>
            <a:r>
              <a:rPr lang="en-US" dirty="0" err="1"/>
              <a:t>démarrer</a:t>
            </a:r>
            <a:r>
              <a:rPr lang="en-US" dirty="0"/>
              <a:t> le PC</a:t>
            </a:r>
          </a:p>
          <a:p>
            <a:pPr marL="457200" lvl="1" indent="-457200"/>
            <a:r>
              <a:rPr lang="en-US" dirty="0"/>
              <a:t>Le </a:t>
            </a:r>
            <a:r>
              <a:rPr lang="en-US" dirty="0" err="1"/>
              <a:t>donneur</a:t>
            </a:r>
            <a:r>
              <a:rPr lang="en-US" dirty="0"/>
              <a:t> DOIT </a:t>
            </a:r>
            <a:r>
              <a:rPr lang="en-US" dirty="0" err="1"/>
              <a:t>jouer</a:t>
            </a:r>
            <a:r>
              <a:rPr lang="en-US" dirty="0"/>
              <a:t> la </a:t>
            </a:r>
            <a:r>
              <a:rPr lang="en-US" dirty="0" err="1"/>
              <a:t>balle</a:t>
            </a:r>
            <a:r>
              <a:rPr lang="en-US" dirty="0"/>
              <a:t> DIRECTEMENT. </a:t>
            </a:r>
            <a:r>
              <a:rPr lang="en-US" dirty="0" err="1">
                <a:solidFill>
                  <a:srgbClr val="00B050"/>
                </a:solidFill>
              </a:rPr>
              <a:t>C’est</a:t>
            </a:r>
            <a:r>
              <a:rPr lang="en-US" dirty="0">
                <a:solidFill>
                  <a:srgbClr val="00B050"/>
                </a:solidFill>
              </a:rPr>
              <a:t>-à-dire dans les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secondes</a:t>
            </a:r>
            <a:r>
              <a:rPr lang="en-US" dirty="0">
                <a:solidFill>
                  <a:srgbClr val="00B050"/>
                </a:solidFill>
              </a:rPr>
              <a:t> après le coup de </a:t>
            </a:r>
            <a:r>
              <a:rPr lang="en-US" dirty="0" err="1">
                <a:solidFill>
                  <a:srgbClr val="00B050"/>
                </a:solidFill>
              </a:rPr>
              <a:t>sifflet</a:t>
            </a:r>
            <a:r>
              <a:rPr lang="en-US" dirty="0">
                <a:solidFill>
                  <a:srgbClr val="00B050"/>
                </a:solidFill>
              </a:rPr>
              <a:t> de </a:t>
            </a:r>
            <a:r>
              <a:rPr lang="en-US" dirty="0" err="1">
                <a:solidFill>
                  <a:srgbClr val="00B050"/>
                </a:solidFill>
              </a:rPr>
              <a:t>l’arbiter</a:t>
            </a:r>
            <a:r>
              <a:rPr lang="en-US" dirty="0">
                <a:solidFill>
                  <a:srgbClr val="00B050"/>
                </a:solidFill>
              </a:rPr>
              <a:t>.</a:t>
            </a:r>
          </a:p>
          <a:p>
            <a:pPr marL="457200" lvl="2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Si le </a:t>
            </a:r>
            <a:r>
              <a:rPr lang="en-US" sz="2400" dirty="0" err="1"/>
              <a:t>donneur</a:t>
            </a:r>
            <a:r>
              <a:rPr lang="en-US" sz="2400" dirty="0"/>
              <a:t> </a:t>
            </a:r>
            <a:r>
              <a:rPr lang="en-US" sz="2400" dirty="0" err="1"/>
              <a:t>retarde</a:t>
            </a:r>
            <a:r>
              <a:rPr lang="en-US" sz="2400" dirty="0"/>
              <a:t> </a:t>
            </a:r>
            <a:r>
              <a:rPr lang="en-US" sz="2400" dirty="0" err="1"/>
              <a:t>l’injection</a:t>
            </a:r>
            <a:r>
              <a:rPr lang="en-US" sz="2400" dirty="0"/>
              <a:t>/le début du PC, un coup franc pour 	la </a:t>
            </a:r>
            <a:r>
              <a:rPr lang="en-US" sz="2400" dirty="0" err="1"/>
              <a:t>défense</a:t>
            </a:r>
            <a:r>
              <a:rPr lang="en-US" sz="2400" dirty="0"/>
              <a:t> doit </a:t>
            </a:r>
            <a:r>
              <a:rPr lang="en-US" sz="2400" dirty="0" err="1"/>
              <a:t>être</a:t>
            </a:r>
            <a:r>
              <a:rPr lang="en-US" sz="2400" dirty="0"/>
              <a:t> </a:t>
            </a:r>
            <a:r>
              <a:rPr lang="en-US" sz="2400" dirty="0" err="1"/>
              <a:t>sifflé</a:t>
            </a:r>
            <a:r>
              <a:rPr lang="en-US" sz="2400" dirty="0"/>
              <a:t>.</a:t>
            </a:r>
          </a:p>
          <a:p>
            <a:pPr marL="457200" lvl="1" indent="-457200"/>
            <a:r>
              <a:rPr lang="en-US" dirty="0"/>
              <a:t>Pas de </a:t>
            </a:r>
            <a:r>
              <a:rPr lang="en-US" dirty="0" err="1"/>
              <a:t>feinte</a:t>
            </a:r>
            <a:r>
              <a:rPr lang="en-US" dirty="0"/>
              <a:t>, </a:t>
            </a:r>
            <a:r>
              <a:rPr lang="en-US" dirty="0" err="1"/>
              <a:t>mouvement</a:t>
            </a:r>
            <a:r>
              <a:rPr lang="en-US" dirty="0"/>
              <a:t> du corps, </a:t>
            </a:r>
            <a:r>
              <a:rPr lang="en-US" dirty="0" err="1"/>
              <a:t>épaule</a:t>
            </a:r>
            <a:r>
              <a:rPr lang="en-US" dirty="0"/>
              <a:t>, bras, tête,….</a:t>
            </a:r>
          </a:p>
          <a:p>
            <a:pPr marL="457200" lvl="1" indent="-457200"/>
            <a:r>
              <a:rPr lang="en-US" dirty="0">
                <a:solidFill>
                  <a:srgbClr val="00B050"/>
                </a:solidFill>
              </a:rPr>
              <a:t>Si un </a:t>
            </a:r>
            <a:r>
              <a:rPr lang="en-US" dirty="0" err="1">
                <a:solidFill>
                  <a:srgbClr val="00B050"/>
                </a:solidFill>
              </a:rPr>
              <a:t>attaquant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rentre</a:t>
            </a:r>
            <a:r>
              <a:rPr lang="en-US" dirty="0">
                <a:solidFill>
                  <a:srgbClr val="00B050"/>
                </a:solidFill>
              </a:rPr>
              <a:t> trop </a:t>
            </a:r>
            <a:r>
              <a:rPr lang="en-US" dirty="0" err="1">
                <a:solidFill>
                  <a:srgbClr val="00B050"/>
                </a:solidFill>
              </a:rPr>
              <a:t>tôt</a:t>
            </a:r>
            <a:r>
              <a:rPr lang="en-US" dirty="0">
                <a:solidFill>
                  <a:srgbClr val="00B050"/>
                </a:solidFill>
              </a:rPr>
              <a:t> dans le cercle, le </a:t>
            </a:r>
            <a:r>
              <a:rPr lang="en-US" dirty="0" err="1">
                <a:solidFill>
                  <a:srgbClr val="00B050"/>
                </a:solidFill>
              </a:rPr>
              <a:t>donneur</a:t>
            </a:r>
            <a:r>
              <a:rPr lang="en-US" dirty="0">
                <a:solidFill>
                  <a:srgbClr val="00B050"/>
                </a:solidFill>
              </a:rPr>
              <a:t> doit </a:t>
            </a:r>
            <a:r>
              <a:rPr lang="en-US" dirty="0" err="1">
                <a:solidFill>
                  <a:srgbClr val="00B050"/>
                </a:solidFill>
              </a:rPr>
              <a:t>aller</a:t>
            </a:r>
            <a:r>
              <a:rPr lang="en-US" dirty="0">
                <a:solidFill>
                  <a:srgbClr val="00B050"/>
                </a:solidFill>
              </a:rPr>
              <a:t> dans le cercle adverse. Le PC </a:t>
            </a:r>
            <a:r>
              <a:rPr lang="en-US" dirty="0" err="1">
                <a:solidFill>
                  <a:srgbClr val="00B050"/>
                </a:solidFill>
              </a:rPr>
              <a:t>est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exécuté</a:t>
            </a:r>
            <a:r>
              <a:rPr lang="en-US" dirty="0">
                <a:solidFill>
                  <a:srgbClr val="00B050"/>
                </a:solidFill>
              </a:rPr>
              <a:t> à nouveau.</a:t>
            </a:r>
          </a:p>
          <a:p>
            <a:pPr marL="0" lvl="1" indent="0">
              <a:buNone/>
            </a:pPr>
            <a:endParaRPr lang="fr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62972" y="133377"/>
            <a:ext cx="9944543" cy="923411"/>
          </a:xfr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sz="3600" dirty="0">
                <a:solidFill>
                  <a:srgbClr val="C00000"/>
                </a:solidFill>
              </a:rPr>
              <a:t>Penalty corner - Gestion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5DA349-7B3E-365D-BC28-BEDEE791D9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03" y="5097295"/>
            <a:ext cx="1436509" cy="14365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386ABE-138E-8693-E5FA-A824FE6FA74E}"/>
              </a:ext>
            </a:extLst>
          </p:cNvPr>
          <p:cNvSpPr txBox="1"/>
          <p:nvPr/>
        </p:nvSpPr>
        <p:spPr>
          <a:xfrm>
            <a:off x="3268494" y="5548729"/>
            <a:ext cx="87390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solidFill>
                  <a:srgbClr val="FF0000"/>
                </a:solidFill>
              </a:rPr>
              <a:t>Le donneur à 3 secondes pour jouer le PC après le coup de sifflet comme en </a:t>
            </a:r>
            <a:r>
              <a:rPr lang="fr-BE" sz="2800" dirty="0" err="1">
                <a:solidFill>
                  <a:srgbClr val="FF0000"/>
                </a:solidFill>
              </a:rPr>
              <a:t>Outdoor</a:t>
            </a:r>
            <a:endParaRPr lang="fr-B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6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0A1852FE-62D3-4BAB-B5B4-FC12576757E5}" vid="{C3607969-4275-4FA9-AD41-32989F9626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Umpire template</Template>
  <TotalTime>14229</TotalTime>
  <Words>126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Penalty corner - Gestion</vt:lpstr>
    </vt:vector>
  </TitlesOfParts>
  <Company>Accel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Sebastien Michielsen</dc:creator>
  <cp:lastModifiedBy>Michaël Pontus</cp:lastModifiedBy>
  <cp:revision>335</cp:revision>
  <cp:lastPrinted>2019-11-29T10:33:00Z</cp:lastPrinted>
  <dcterms:created xsi:type="dcterms:W3CDTF">2017-01-23T15:37:58Z</dcterms:created>
  <dcterms:modified xsi:type="dcterms:W3CDTF">2024-11-28T09:42:35Z</dcterms:modified>
</cp:coreProperties>
</file>