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58" r:id="rId4"/>
    <p:sldId id="280" r:id="rId5"/>
    <p:sldId id="279" r:id="rId6"/>
    <p:sldId id="271" r:id="rId7"/>
    <p:sldId id="281" r:id="rId8"/>
    <p:sldId id="284" r:id="rId9"/>
    <p:sldId id="282" r:id="rId10"/>
    <p:sldId id="283" r:id="rId11"/>
    <p:sldId id="290" r:id="rId12"/>
    <p:sldId id="285" r:id="rId13"/>
    <p:sldId id="286" r:id="rId14"/>
    <p:sldId id="287" r:id="rId15"/>
    <p:sldId id="288" r:id="rId16"/>
    <p:sldId id="259" r:id="rId17"/>
    <p:sldId id="263" r:id="rId18"/>
    <p:sldId id="266" r:id="rId19"/>
    <p:sldId id="264" r:id="rId20"/>
    <p:sldId id="267" r:id="rId21"/>
    <p:sldId id="275" r:id="rId22"/>
    <p:sldId id="276" r:id="rId23"/>
    <p:sldId id="277" r:id="rId24"/>
    <p:sldId id="289" r:id="rId2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1"/>
          <p:cNvSpPr>
            <a:spLocks noGrp="1"/>
          </p:cNvSpPr>
          <p:nvPr>
            <p:ph type="ctrTitle" hasCustomPrompt="1"/>
          </p:nvPr>
        </p:nvSpPr>
        <p:spPr>
          <a:xfrm>
            <a:off x="4671697" y="1507847"/>
            <a:ext cx="6818339" cy="2387600"/>
          </a:xfrm>
          <a:prstGeom prst="rect">
            <a:avLst/>
          </a:prstGeom>
        </p:spPr>
        <p:txBody>
          <a:bodyPr anchor="b"/>
          <a:lstStyle>
            <a:lvl1pPr algn="ctr">
              <a:defRPr sz="6000">
                <a:solidFill>
                  <a:srgbClr val="FF0000"/>
                </a:solidFill>
                <a:latin typeface="+mn-lt"/>
              </a:defRPr>
            </a:lvl1pPr>
          </a:lstStyle>
          <a:p>
            <a:r>
              <a:rPr lang="en-US" dirty="0" smtClean="0"/>
              <a:t>TITEL PRESENTATIE</a:t>
            </a:r>
            <a:endParaRPr lang="nl-NL" dirty="0"/>
          </a:p>
        </p:txBody>
      </p:sp>
      <p:sp>
        <p:nvSpPr>
          <p:cNvPr id="11" name="Subtitle 2"/>
          <p:cNvSpPr>
            <a:spLocks noGrp="1"/>
          </p:cNvSpPr>
          <p:nvPr>
            <p:ph type="subTitle" idx="1" hasCustomPrompt="1"/>
          </p:nvPr>
        </p:nvSpPr>
        <p:spPr>
          <a:xfrm>
            <a:off x="4671697" y="3987522"/>
            <a:ext cx="6818339" cy="1655762"/>
          </a:xfrm>
          <a:prstGeom prst="rect">
            <a:avLst/>
          </a:prstGeom>
        </p:spPr>
        <p:txBody>
          <a:bodyPr/>
          <a:lstStyle>
            <a:lvl1pPr marL="0" indent="0" algn="ctr">
              <a:buNone/>
              <a:defRPr sz="24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smtClean="0"/>
              <a:t>Subtitel</a:t>
            </a:r>
            <a:r>
              <a:rPr lang="en-US" dirty="0" smtClean="0"/>
              <a:t> </a:t>
            </a:r>
            <a:r>
              <a:rPr lang="en-US" dirty="0" err="1" smtClean="0"/>
              <a:t>presentatie</a:t>
            </a:r>
            <a:endParaRPr lang="nl-NL"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098785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nl-NL"/>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B327B0B1-96B9-491F-A182-DBD6D842AE1F}" type="datetimeFigureOut">
              <a:rPr lang="nl-NL" smtClean="0"/>
              <a:t>23-11-2021</a:t>
            </a:fld>
            <a:endParaRPr lang="nl-NL"/>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nl-NL"/>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2C8E2C8-A7FA-41A2-B753-37FB88E5222A}" type="slidenum">
              <a:rPr lang="nl-NL" smtClean="0"/>
              <a:t>‹#›</a:t>
            </a:fld>
            <a:endParaRPr lang="nl-NL"/>
          </a:p>
        </p:txBody>
      </p:sp>
    </p:spTree>
    <p:extLst>
      <p:ext uri="{BB962C8B-B14F-4D97-AF65-F5344CB8AC3E}">
        <p14:creationId xmlns:p14="http://schemas.microsoft.com/office/powerpoint/2010/main" val="561341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B327B0B1-96B9-491F-A182-DBD6D842AE1F}" type="datetimeFigureOut">
              <a:rPr lang="nl-NL" smtClean="0"/>
              <a:t>23-11-2021</a:t>
            </a:fld>
            <a:endParaRPr lang="nl-NL"/>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nl-NL"/>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2C8E2C8-A7FA-41A2-B753-37FB88E5222A}" type="slidenum">
              <a:rPr lang="nl-NL" smtClean="0"/>
              <a:t>‹#›</a:t>
            </a:fld>
            <a:endParaRPr lang="nl-NL"/>
          </a:p>
        </p:txBody>
      </p:sp>
    </p:spTree>
    <p:extLst>
      <p:ext uri="{BB962C8B-B14F-4D97-AF65-F5344CB8AC3E}">
        <p14:creationId xmlns:p14="http://schemas.microsoft.com/office/powerpoint/2010/main" val="24671567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B327B0B1-96B9-491F-A182-DBD6D842AE1F}" type="datetimeFigureOut">
              <a:rPr lang="nl-NL" smtClean="0"/>
              <a:t>23-11-2021</a:t>
            </a:fld>
            <a:endParaRPr lang="nl-NL"/>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nl-NL"/>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2C8E2C8-A7FA-41A2-B753-37FB88E5222A}" type="slidenum">
              <a:rPr lang="nl-NL" smtClean="0"/>
              <a:t>‹#›</a:t>
            </a:fld>
            <a:endParaRPr lang="nl-NL"/>
          </a:p>
        </p:txBody>
      </p:sp>
    </p:spTree>
    <p:extLst>
      <p:ext uri="{BB962C8B-B14F-4D97-AF65-F5344CB8AC3E}">
        <p14:creationId xmlns:p14="http://schemas.microsoft.com/office/powerpoint/2010/main" val="3200596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65378" y="2982820"/>
            <a:ext cx="5840505" cy="1325563"/>
          </a:xfrm>
          <a:prstGeom prst="rect">
            <a:avLst/>
          </a:prstGeom>
        </p:spPr>
        <p:txBody>
          <a:bodyPr/>
          <a:lstStyle>
            <a:lvl1pPr>
              <a:defRPr sz="5400" baseline="0">
                <a:solidFill>
                  <a:srgbClr val="FF0000"/>
                </a:solidFill>
                <a:latin typeface="+mn-lt"/>
              </a:defRPr>
            </a:lvl1pPr>
          </a:lstStyle>
          <a:p>
            <a:r>
              <a:rPr lang="en-US" dirty="0" smtClean="0"/>
              <a:t>TITEL HOOFDSTUK</a:t>
            </a:r>
            <a:endParaRPr lang="nl-NL"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Tree>
    <p:extLst>
      <p:ext uri="{BB962C8B-B14F-4D97-AF65-F5344CB8AC3E}">
        <p14:creationId xmlns:p14="http://schemas.microsoft.com/office/powerpoint/2010/main" val="1139683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50575" y="2982820"/>
            <a:ext cx="5840505" cy="1325563"/>
          </a:xfrm>
          <a:prstGeom prst="rect">
            <a:avLst/>
          </a:prstGeom>
        </p:spPr>
        <p:txBody>
          <a:bodyPr/>
          <a:lstStyle>
            <a:lvl1pPr algn="r">
              <a:defRPr sz="5400" baseline="0">
                <a:solidFill>
                  <a:srgbClr val="FF0000"/>
                </a:solidFill>
                <a:latin typeface="+mn-lt"/>
              </a:defRPr>
            </a:lvl1pPr>
          </a:lstStyle>
          <a:p>
            <a:r>
              <a:rPr lang="en-US" dirty="0" smtClean="0"/>
              <a:t>TITEL HOOFDSTUK</a:t>
            </a:r>
            <a:endParaRPr lang="nl-NL"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spTree>
    <p:extLst>
      <p:ext uri="{BB962C8B-B14F-4D97-AF65-F5344CB8AC3E}">
        <p14:creationId xmlns:p14="http://schemas.microsoft.com/office/powerpoint/2010/main" val="2330217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99882" y="365125"/>
            <a:ext cx="10053918" cy="1325563"/>
          </a:xfrm>
          <a:prstGeom prst="rect">
            <a:avLst/>
          </a:prstGeom>
        </p:spPr>
        <p:txBody>
          <a:bodyPr/>
          <a:lstStyle/>
          <a:p>
            <a:r>
              <a:rPr lang="en-US" dirty="0" smtClean="0"/>
              <a:t>Click to edit Master title style</a:t>
            </a:r>
            <a:endParaRPr lang="nl-NL" dirty="0"/>
          </a:p>
        </p:txBody>
      </p:sp>
      <p:sp>
        <p:nvSpPr>
          <p:cNvPr id="3" name="Content Placeholder 2"/>
          <p:cNvSpPr>
            <a:spLocks noGrp="1"/>
          </p:cNvSpPr>
          <p:nvPr>
            <p:ph sz="half" idx="1"/>
          </p:nvPr>
        </p:nvSpPr>
        <p:spPr>
          <a:xfrm>
            <a:off x="1299882" y="1825625"/>
            <a:ext cx="10053918" cy="435133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54916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smtClean="0"/>
              <a:t>Click to edit Master title style</a:t>
            </a:r>
            <a:endParaRPr lang="nl-NL"/>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B327B0B1-96B9-491F-A182-DBD6D842AE1F}" type="datetimeFigureOut">
              <a:rPr lang="nl-NL" smtClean="0"/>
              <a:t>23-11-2021</a:t>
            </a:fld>
            <a:endParaRPr lang="nl-NL"/>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nl-NL"/>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2C8E2C8-A7FA-41A2-B753-37FB88E5222A}" type="slidenum">
              <a:rPr lang="nl-NL" smtClean="0"/>
              <a:t>‹#›</a:t>
            </a:fld>
            <a:endParaRPr lang="nl-NL"/>
          </a:p>
        </p:txBody>
      </p:sp>
    </p:spTree>
    <p:extLst>
      <p:ext uri="{BB962C8B-B14F-4D97-AF65-F5344CB8AC3E}">
        <p14:creationId xmlns:p14="http://schemas.microsoft.com/office/powerpoint/2010/main" val="1183414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smtClean="0"/>
              <a:t>Click to edit Master title style</a:t>
            </a:r>
            <a:endParaRPr lang="nl-NL"/>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B327B0B1-96B9-491F-A182-DBD6D842AE1F}" type="datetimeFigureOut">
              <a:rPr lang="nl-NL" smtClean="0"/>
              <a:t>23-11-2021</a:t>
            </a:fld>
            <a:endParaRPr lang="nl-NL"/>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nl-NL"/>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B2C8E2C8-A7FA-41A2-B753-37FB88E5222A}" type="slidenum">
              <a:rPr lang="nl-NL" smtClean="0"/>
              <a:t>‹#›</a:t>
            </a:fld>
            <a:endParaRPr lang="nl-NL"/>
          </a:p>
        </p:txBody>
      </p:sp>
    </p:spTree>
    <p:extLst>
      <p:ext uri="{BB962C8B-B14F-4D97-AF65-F5344CB8AC3E}">
        <p14:creationId xmlns:p14="http://schemas.microsoft.com/office/powerpoint/2010/main" val="1012487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nl-NL"/>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B327B0B1-96B9-491F-A182-DBD6D842AE1F}" type="datetimeFigureOut">
              <a:rPr lang="nl-NL" smtClean="0"/>
              <a:t>23-11-2021</a:t>
            </a:fld>
            <a:endParaRPr lang="nl-NL"/>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nl-NL"/>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B2C8E2C8-A7FA-41A2-B753-37FB88E5222A}" type="slidenum">
              <a:rPr lang="nl-NL" smtClean="0"/>
              <a:t>‹#›</a:t>
            </a:fld>
            <a:endParaRPr lang="nl-NL"/>
          </a:p>
        </p:txBody>
      </p:sp>
    </p:spTree>
    <p:extLst>
      <p:ext uri="{BB962C8B-B14F-4D97-AF65-F5344CB8AC3E}">
        <p14:creationId xmlns:p14="http://schemas.microsoft.com/office/powerpoint/2010/main" val="2270855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B327B0B1-96B9-491F-A182-DBD6D842AE1F}" type="datetimeFigureOut">
              <a:rPr lang="nl-NL" smtClean="0"/>
              <a:t>23-11-2021</a:t>
            </a:fld>
            <a:endParaRPr lang="nl-NL"/>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nl-NL"/>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B2C8E2C8-A7FA-41A2-B753-37FB88E5222A}" type="slidenum">
              <a:rPr lang="nl-NL" smtClean="0"/>
              <a:t>‹#›</a:t>
            </a:fld>
            <a:endParaRPr lang="nl-NL"/>
          </a:p>
        </p:txBody>
      </p:sp>
    </p:spTree>
    <p:extLst>
      <p:ext uri="{BB962C8B-B14F-4D97-AF65-F5344CB8AC3E}">
        <p14:creationId xmlns:p14="http://schemas.microsoft.com/office/powerpoint/2010/main" val="3406643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nl-NL"/>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B327B0B1-96B9-491F-A182-DBD6D842AE1F}" type="datetimeFigureOut">
              <a:rPr lang="nl-NL" smtClean="0"/>
              <a:t>23-11-2021</a:t>
            </a:fld>
            <a:endParaRPr lang="nl-NL"/>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nl-NL"/>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2C8E2C8-A7FA-41A2-B753-37FB88E5222A}" type="slidenum">
              <a:rPr lang="nl-NL" smtClean="0"/>
              <a:t>‹#›</a:t>
            </a:fld>
            <a:endParaRPr lang="nl-NL"/>
          </a:p>
        </p:txBody>
      </p:sp>
    </p:spTree>
    <p:extLst>
      <p:ext uri="{BB962C8B-B14F-4D97-AF65-F5344CB8AC3E}">
        <p14:creationId xmlns:p14="http://schemas.microsoft.com/office/powerpoint/2010/main" val="1758744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9322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1"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hockey.be/fr/parent-fair-play-2/"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mailto:PCI.aangifte-constat@belins.be" TargetMode="External"/><Relationship Id="rId2" Type="http://schemas.openxmlformats.org/officeDocument/2006/relationships/hyperlink" Target="https://hockey.be/fr/lfh/assurances/"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play.google.com/store/apps/details?id=com.dexels.sportlinked.kbhb" TargetMode="External"/><Relationship Id="rId2" Type="http://schemas.openxmlformats.org/officeDocument/2006/relationships/hyperlink" Target="https://apps.apple.com/us/app/hockey-belgium/id1413161236" TargetMode="Externa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2" Type="http://schemas.openxmlformats.org/officeDocument/2006/relationships/hyperlink" Target="https://sportlinkservices.freshdesk.com/fr/support/solutions/folders/9000166079"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g2Cm-WDS3yY" TargetMode="External"/><Relationship Id="rId2" Type="http://schemas.openxmlformats.org/officeDocument/2006/relationships/hyperlink" Target="https://sportlinkservices.freshdesk.com/fr/support/solutions/articles/9000063112-feuille-de-match-digitale-"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g2Cm-WDS3yY" TargetMode="External"/><Relationship Id="rId2" Type="http://schemas.openxmlformats.org/officeDocument/2006/relationships/hyperlink" Target="https://sportlinkservices.freshdesk.com/fr/support/solutions/articles/9000063112-feuille-de-match-digitale-" TargetMode="Externa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q_v3rwXHnfI" TargetMode="External"/><Relationship Id="rId2" Type="http://schemas.openxmlformats.org/officeDocument/2006/relationships/hyperlink" Target="https://sportlinkservices.freshdesk.com/fr/support/solutions/articles/9000085764-feuille-de-match-arbitre-official-"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hyperlink" Target="https://sportlinkservices.freshdesk.com/fr/support/home" TargetMode="Externa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hyperlink" Target="mailto:christophe.tallon@hockey.be"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hockey.be/fr/competitions/outdoor-hockey/starttoumpire/"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44977" y="2599509"/>
            <a:ext cx="6818339" cy="884458"/>
          </a:xfrm>
        </p:spPr>
        <p:txBody>
          <a:bodyPr/>
          <a:lstStyle/>
          <a:p>
            <a:r>
              <a:rPr lang="en-GB" sz="6600" b="1" dirty="0" smtClean="0">
                <a:solidFill>
                  <a:srgbClr val="005EA4"/>
                </a:solidFill>
              </a:rPr>
              <a:t>Parent Manager</a:t>
            </a:r>
            <a:endParaRPr lang="nl-NL" sz="6600" b="1" dirty="0">
              <a:solidFill>
                <a:srgbClr val="005EA4"/>
              </a:solidFill>
            </a:endParaRPr>
          </a:p>
        </p:txBody>
      </p:sp>
    </p:spTree>
    <p:extLst>
      <p:ext uri="{BB962C8B-B14F-4D97-AF65-F5344CB8AC3E}">
        <p14:creationId xmlns:p14="http://schemas.microsoft.com/office/powerpoint/2010/main" val="89495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448" y="303729"/>
            <a:ext cx="10053918" cy="631571"/>
          </a:xfrm>
        </p:spPr>
        <p:txBody>
          <a:bodyPr/>
          <a:lstStyle/>
          <a:p>
            <a:r>
              <a:rPr lang="en-GB" sz="3600" b="1" dirty="0" smtClean="0">
                <a:solidFill>
                  <a:srgbClr val="0070C0"/>
                </a:solidFill>
                <a:latin typeface="+mn-lt"/>
              </a:rPr>
              <a:t>Missions</a:t>
            </a:r>
            <a:br>
              <a:rPr lang="en-GB" sz="3600" b="1" dirty="0" smtClean="0">
                <a:solidFill>
                  <a:srgbClr val="0070C0"/>
                </a:solidFill>
                <a:latin typeface="+mn-lt"/>
              </a:rPr>
            </a:br>
            <a:endParaRPr lang="nl-NL" sz="3600" b="1" dirty="0">
              <a:solidFill>
                <a:srgbClr val="0070C0"/>
              </a:solidFill>
              <a:latin typeface="+mn-lt"/>
            </a:endParaRPr>
          </a:p>
        </p:txBody>
      </p:sp>
      <p:sp>
        <p:nvSpPr>
          <p:cNvPr id="3" name="Content Placeholder 2"/>
          <p:cNvSpPr>
            <a:spLocks noGrp="1"/>
          </p:cNvSpPr>
          <p:nvPr>
            <p:ph sz="half" idx="1"/>
          </p:nvPr>
        </p:nvSpPr>
        <p:spPr>
          <a:xfrm>
            <a:off x="655448" y="848213"/>
            <a:ext cx="10053918" cy="4472723"/>
          </a:xfrm>
        </p:spPr>
        <p:txBody>
          <a:bodyPr/>
          <a:lstStyle/>
          <a:p>
            <a:pPr marL="0" indent="0">
              <a:lnSpc>
                <a:spcPct val="150000"/>
              </a:lnSpc>
              <a:buNone/>
            </a:pPr>
            <a:r>
              <a:rPr lang="fr-FR" sz="2400" dirty="0" smtClean="0">
                <a:solidFill>
                  <a:srgbClr val="0070C0"/>
                </a:solidFill>
              </a:rPr>
              <a:t>Gestion des Parents Fair-Play</a:t>
            </a:r>
          </a:p>
          <a:p>
            <a:pPr marL="0" indent="0">
              <a:lnSpc>
                <a:spcPct val="150000"/>
              </a:lnSpc>
              <a:buNone/>
            </a:pPr>
            <a:r>
              <a:rPr lang="fr-FR" sz="1800" dirty="0" smtClean="0"/>
              <a:t>Le Parent Fair-Play est un modérateur et un conciliateur au bord du terrain lorsqu’une situation conflictuelle apparait. Son rôle est préventif et il soulage les arbitres de la tension qui peut malheureusement parfois exister à cause du comportement déplacé de certains parents. Il est reconnaissable au bord du terrain grâce à un brassard blanc.</a:t>
            </a:r>
          </a:p>
          <a:p>
            <a:pPr marL="0" indent="0">
              <a:lnSpc>
                <a:spcPct val="150000"/>
              </a:lnSpc>
              <a:buNone/>
            </a:pPr>
            <a:r>
              <a:rPr lang="fr-FR" sz="1800" dirty="0" smtClean="0"/>
              <a:t>Pour plus d’informations sur ce projet, rendez-vous sur la page </a:t>
            </a:r>
            <a:r>
              <a:rPr lang="fr-FR" sz="1800" b="1" dirty="0" smtClean="0">
                <a:hlinkClick r:id="rId2"/>
              </a:rPr>
              <a:t>Parent Fair-Play </a:t>
            </a:r>
            <a:r>
              <a:rPr lang="fr-FR" sz="1800" dirty="0" smtClean="0"/>
              <a:t>du site.</a:t>
            </a:r>
          </a:p>
          <a:p>
            <a:pPr marL="0" indent="0">
              <a:lnSpc>
                <a:spcPct val="150000"/>
              </a:lnSpc>
              <a:buNone/>
            </a:pPr>
            <a:r>
              <a:rPr lang="fr-FR" sz="1800" dirty="0"/>
              <a:t>Ce rôle peut être partagé entre plusieurs parents de </a:t>
            </a:r>
            <a:r>
              <a:rPr lang="fr-FR" sz="1800" dirty="0" smtClean="0"/>
              <a:t>l’équipe tout au long de la saison.</a:t>
            </a:r>
          </a:p>
          <a:p>
            <a:pPr marL="0" indent="0">
              <a:lnSpc>
                <a:spcPct val="150000"/>
              </a:lnSpc>
              <a:buNone/>
            </a:pPr>
            <a:r>
              <a:rPr lang="fr-FR" sz="1800" dirty="0" smtClean="0"/>
              <a:t>Le </a:t>
            </a:r>
            <a:r>
              <a:rPr lang="fr-FR" sz="1800" dirty="0"/>
              <a:t>Parent Manager peut également organiser une tournante afin d’assurer qu’il y </a:t>
            </a:r>
            <a:r>
              <a:rPr lang="fr-FR" sz="1800" dirty="0" smtClean="0"/>
              <a:t>ait au </a:t>
            </a:r>
            <a:r>
              <a:rPr lang="fr-FR" sz="1800" dirty="0"/>
              <a:t>moins un </a:t>
            </a:r>
            <a:r>
              <a:rPr lang="fr-FR" sz="1800" dirty="0" smtClean="0"/>
              <a:t>Parent Fair-Play </a:t>
            </a:r>
            <a:r>
              <a:rPr lang="fr-FR" sz="1800" dirty="0"/>
              <a:t>par match.</a:t>
            </a:r>
          </a:p>
          <a:p>
            <a:pPr marL="0" indent="0">
              <a:lnSpc>
                <a:spcPct val="150000"/>
              </a:lnSpc>
              <a:buNone/>
            </a:pPr>
            <a:endParaRPr lang="fr-FR" sz="2000" dirty="0" smtClean="0"/>
          </a:p>
          <a:p>
            <a:pPr marL="0" indent="0">
              <a:lnSpc>
                <a:spcPct val="150000"/>
              </a:lnSpc>
              <a:buNone/>
            </a:pPr>
            <a:endParaRPr lang="fr-FR" sz="2200" dirty="0" smtClean="0"/>
          </a:p>
        </p:txBody>
      </p:sp>
      <p:pic>
        <p:nvPicPr>
          <p:cNvPr id="4" name="Picture 3"/>
          <p:cNvPicPr>
            <a:picLocks noChangeAspect="1"/>
          </p:cNvPicPr>
          <p:nvPr/>
        </p:nvPicPr>
        <p:blipFill>
          <a:blip r:embed="rId3"/>
          <a:stretch>
            <a:fillRect/>
          </a:stretch>
        </p:blipFill>
        <p:spPr>
          <a:xfrm>
            <a:off x="10232572" y="2353492"/>
            <a:ext cx="1567543" cy="1217023"/>
          </a:xfrm>
          <a:prstGeom prst="rect">
            <a:avLst/>
          </a:prstGeom>
        </p:spPr>
      </p:pic>
    </p:spTree>
    <p:extLst>
      <p:ext uri="{BB962C8B-B14F-4D97-AF65-F5344CB8AC3E}">
        <p14:creationId xmlns:p14="http://schemas.microsoft.com/office/powerpoint/2010/main" val="3929666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448" y="303729"/>
            <a:ext cx="10053918" cy="631571"/>
          </a:xfrm>
        </p:spPr>
        <p:txBody>
          <a:bodyPr/>
          <a:lstStyle/>
          <a:p>
            <a:r>
              <a:rPr lang="en-GB" sz="3600" b="1" dirty="0" smtClean="0">
                <a:solidFill>
                  <a:srgbClr val="0070C0"/>
                </a:solidFill>
                <a:latin typeface="+mn-lt"/>
              </a:rPr>
              <a:t>Missions</a:t>
            </a:r>
            <a:br>
              <a:rPr lang="en-GB" sz="3600" b="1" dirty="0" smtClean="0">
                <a:solidFill>
                  <a:srgbClr val="0070C0"/>
                </a:solidFill>
                <a:latin typeface="+mn-lt"/>
              </a:rPr>
            </a:br>
            <a:endParaRPr lang="nl-NL" sz="3600" b="1" dirty="0">
              <a:solidFill>
                <a:srgbClr val="0070C0"/>
              </a:solidFill>
              <a:latin typeface="+mn-lt"/>
            </a:endParaRPr>
          </a:p>
        </p:txBody>
      </p:sp>
      <p:sp>
        <p:nvSpPr>
          <p:cNvPr id="5" name="Rectangle 4"/>
          <p:cNvSpPr/>
          <p:nvPr/>
        </p:nvSpPr>
        <p:spPr>
          <a:xfrm>
            <a:off x="655448" y="1292351"/>
            <a:ext cx="9803546" cy="1938992"/>
          </a:xfrm>
          <a:prstGeom prst="rect">
            <a:avLst/>
          </a:prstGeom>
        </p:spPr>
        <p:txBody>
          <a:bodyPr wrap="square">
            <a:spAutoFit/>
          </a:bodyPr>
          <a:lstStyle/>
          <a:p>
            <a:pPr>
              <a:lnSpc>
                <a:spcPct val="150000"/>
              </a:lnSpc>
            </a:pPr>
            <a:r>
              <a:rPr lang="fr-BE" sz="2000" dirty="0">
                <a:solidFill>
                  <a:srgbClr val="FF0000"/>
                </a:solidFill>
              </a:rPr>
              <a:t>💡</a:t>
            </a:r>
            <a:r>
              <a:rPr lang="fr-FR" sz="2000" dirty="0"/>
              <a:t> Conseil pratique: Lorsque la programmation de la saison est </a:t>
            </a:r>
            <a:r>
              <a:rPr lang="fr-FR" sz="2000" dirty="0" smtClean="0"/>
              <a:t>publiée </a:t>
            </a:r>
            <a:r>
              <a:rPr lang="fr-FR" sz="2000" dirty="0"/>
              <a:t>dans l’App, nous conseillons au Parent Manager de créer un </a:t>
            </a:r>
            <a:r>
              <a:rPr lang="fr-FR" sz="2000" b="1" dirty="0"/>
              <a:t>calendrier partagé</a:t>
            </a:r>
            <a:r>
              <a:rPr lang="fr-FR" sz="2000" dirty="0"/>
              <a:t> pour les </a:t>
            </a:r>
            <a:r>
              <a:rPr lang="fr-FR" sz="2000" dirty="0" smtClean="0"/>
              <a:t>tournantes arbitrage, covoiturage &amp; Parent Fair-Play </a:t>
            </a:r>
            <a:r>
              <a:rPr lang="fr-FR" sz="2000" dirty="0"/>
              <a:t>et de demander à chaque parent de s’inscrire à au moins 2 tâches sur la saison. </a:t>
            </a:r>
          </a:p>
        </p:txBody>
      </p:sp>
    </p:spTree>
    <p:extLst>
      <p:ext uri="{BB962C8B-B14F-4D97-AF65-F5344CB8AC3E}">
        <p14:creationId xmlns:p14="http://schemas.microsoft.com/office/powerpoint/2010/main" val="1152213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448" y="303729"/>
            <a:ext cx="10053918" cy="631571"/>
          </a:xfrm>
        </p:spPr>
        <p:txBody>
          <a:bodyPr/>
          <a:lstStyle/>
          <a:p>
            <a:r>
              <a:rPr lang="en-GB" sz="3600" b="1" dirty="0" smtClean="0">
                <a:solidFill>
                  <a:srgbClr val="0070C0"/>
                </a:solidFill>
                <a:latin typeface="+mn-lt"/>
              </a:rPr>
              <a:t>Missions</a:t>
            </a:r>
            <a:br>
              <a:rPr lang="en-GB" sz="3600" b="1" dirty="0" smtClean="0">
                <a:solidFill>
                  <a:srgbClr val="0070C0"/>
                </a:solidFill>
                <a:latin typeface="+mn-lt"/>
              </a:rPr>
            </a:br>
            <a:endParaRPr lang="nl-NL" sz="3600" b="1" dirty="0">
              <a:solidFill>
                <a:srgbClr val="0070C0"/>
              </a:solidFill>
              <a:latin typeface="+mn-lt"/>
            </a:endParaRPr>
          </a:p>
        </p:txBody>
      </p:sp>
      <p:sp>
        <p:nvSpPr>
          <p:cNvPr id="3" name="Content Placeholder 2"/>
          <p:cNvSpPr>
            <a:spLocks noGrp="1"/>
          </p:cNvSpPr>
          <p:nvPr>
            <p:ph sz="half" idx="1"/>
          </p:nvPr>
        </p:nvSpPr>
        <p:spPr>
          <a:xfrm>
            <a:off x="655448" y="935299"/>
            <a:ext cx="10053918" cy="4472723"/>
          </a:xfrm>
        </p:spPr>
        <p:txBody>
          <a:bodyPr/>
          <a:lstStyle/>
          <a:p>
            <a:pPr marL="0" indent="0">
              <a:lnSpc>
                <a:spcPct val="150000"/>
              </a:lnSpc>
              <a:buNone/>
            </a:pPr>
            <a:endParaRPr lang="fr-FR" sz="2000" dirty="0" smtClean="0"/>
          </a:p>
          <a:p>
            <a:pPr marL="0" indent="0">
              <a:lnSpc>
                <a:spcPct val="150000"/>
              </a:lnSpc>
              <a:buNone/>
            </a:pPr>
            <a:endParaRPr lang="fr-FR" sz="2200" dirty="0" smtClean="0"/>
          </a:p>
        </p:txBody>
      </p:sp>
      <p:pic>
        <p:nvPicPr>
          <p:cNvPr id="4" name="Picture 3"/>
          <p:cNvPicPr>
            <a:picLocks noChangeAspect="1"/>
          </p:cNvPicPr>
          <p:nvPr/>
        </p:nvPicPr>
        <p:blipFill>
          <a:blip r:embed="rId2"/>
          <a:stretch>
            <a:fillRect/>
          </a:stretch>
        </p:blipFill>
        <p:spPr>
          <a:xfrm>
            <a:off x="1334716" y="1244577"/>
            <a:ext cx="8558221" cy="4221382"/>
          </a:xfrm>
          <a:prstGeom prst="rect">
            <a:avLst/>
          </a:prstGeom>
        </p:spPr>
      </p:pic>
    </p:spTree>
    <p:extLst>
      <p:ext uri="{BB962C8B-B14F-4D97-AF65-F5344CB8AC3E}">
        <p14:creationId xmlns:p14="http://schemas.microsoft.com/office/powerpoint/2010/main" val="4098870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448" y="303729"/>
            <a:ext cx="10053918" cy="631571"/>
          </a:xfrm>
        </p:spPr>
        <p:txBody>
          <a:bodyPr/>
          <a:lstStyle/>
          <a:p>
            <a:r>
              <a:rPr lang="en-GB" sz="3600" b="1" dirty="0" smtClean="0">
                <a:solidFill>
                  <a:srgbClr val="0070C0"/>
                </a:solidFill>
                <a:latin typeface="+mn-lt"/>
              </a:rPr>
              <a:t>Missions</a:t>
            </a:r>
            <a:br>
              <a:rPr lang="en-GB" sz="3600" b="1" dirty="0" smtClean="0">
                <a:solidFill>
                  <a:srgbClr val="0070C0"/>
                </a:solidFill>
                <a:latin typeface="+mn-lt"/>
              </a:rPr>
            </a:br>
            <a:endParaRPr lang="nl-NL" sz="3600" b="1" dirty="0">
              <a:solidFill>
                <a:srgbClr val="0070C0"/>
              </a:solidFill>
              <a:latin typeface="+mn-lt"/>
            </a:endParaRPr>
          </a:p>
        </p:txBody>
      </p:sp>
      <p:sp>
        <p:nvSpPr>
          <p:cNvPr id="3" name="Content Placeholder 2"/>
          <p:cNvSpPr>
            <a:spLocks noGrp="1"/>
          </p:cNvSpPr>
          <p:nvPr>
            <p:ph sz="half" idx="1"/>
          </p:nvPr>
        </p:nvSpPr>
        <p:spPr>
          <a:xfrm>
            <a:off x="655448" y="935299"/>
            <a:ext cx="10291226" cy="4472723"/>
          </a:xfrm>
        </p:spPr>
        <p:txBody>
          <a:bodyPr/>
          <a:lstStyle/>
          <a:p>
            <a:pPr marL="0" indent="0">
              <a:lnSpc>
                <a:spcPct val="150000"/>
              </a:lnSpc>
              <a:buNone/>
            </a:pPr>
            <a:r>
              <a:rPr lang="fr-FR" sz="2400" dirty="0" smtClean="0">
                <a:solidFill>
                  <a:srgbClr val="0070C0"/>
                </a:solidFill>
              </a:rPr>
              <a:t>Gestion de l’équipement</a:t>
            </a:r>
          </a:p>
          <a:p>
            <a:pPr marL="0" indent="0">
              <a:lnSpc>
                <a:spcPct val="150000"/>
              </a:lnSpc>
              <a:buNone/>
            </a:pPr>
            <a:r>
              <a:rPr lang="fr-FR" sz="1800" dirty="0" smtClean="0"/>
              <a:t>Afin d’éviter quelques bobos et blessures, chaque joueur est obligé de porter :</a:t>
            </a:r>
          </a:p>
          <a:p>
            <a:pPr>
              <a:lnSpc>
                <a:spcPct val="150000"/>
              </a:lnSpc>
            </a:pPr>
            <a:r>
              <a:rPr lang="fr-FR" sz="1800" dirty="0" smtClean="0"/>
              <a:t>Un protège dent</a:t>
            </a:r>
          </a:p>
          <a:p>
            <a:pPr>
              <a:lnSpc>
                <a:spcPct val="150000"/>
              </a:lnSpc>
            </a:pPr>
            <a:r>
              <a:rPr lang="fr-FR" sz="1800" dirty="0" smtClean="0"/>
              <a:t>Des protèges tibias</a:t>
            </a:r>
          </a:p>
          <a:p>
            <a:pPr>
              <a:lnSpc>
                <a:spcPct val="150000"/>
              </a:lnSpc>
            </a:pPr>
            <a:r>
              <a:rPr lang="fr-FR" sz="1800" dirty="0" smtClean="0"/>
              <a:t>Un gant de protection à la main gauche </a:t>
            </a:r>
            <a:r>
              <a:rPr lang="fr-FR" sz="1800" dirty="0" smtClean="0"/>
              <a:t>(conseillé en </a:t>
            </a:r>
            <a:r>
              <a:rPr lang="fr-FR" sz="1800" dirty="0" err="1" smtClean="0"/>
              <a:t>outdoor</a:t>
            </a:r>
            <a:r>
              <a:rPr lang="fr-FR" sz="1800" dirty="0" smtClean="0"/>
              <a:t> mais obligatoire (gant complet) en indoor)</a:t>
            </a:r>
            <a:endParaRPr lang="fr-FR" sz="1800" dirty="0" smtClean="0"/>
          </a:p>
          <a:p>
            <a:pPr marL="0" indent="0">
              <a:lnSpc>
                <a:spcPct val="150000"/>
              </a:lnSpc>
              <a:buNone/>
            </a:pPr>
            <a:r>
              <a:rPr lang="fr-FR" sz="1800" dirty="0"/>
              <a:t>Le Parent Manager peut veiller à ce que chaque joueur porte l’équipement de base avant chaque match. Il n’hésite pas à rappeler </a:t>
            </a:r>
            <a:r>
              <a:rPr lang="fr-FR" sz="1800" dirty="0" smtClean="0"/>
              <a:t>aux parents ce matériel obligatoire à la pratique du hockey.</a:t>
            </a:r>
            <a:endParaRPr lang="fr-FR" sz="1800" dirty="0"/>
          </a:p>
          <a:p>
            <a:pPr marL="0" indent="0">
              <a:lnSpc>
                <a:spcPct val="150000"/>
              </a:lnSpc>
              <a:buNone/>
            </a:pPr>
            <a:endParaRPr lang="fr-FR" sz="2200" dirty="0" smtClean="0"/>
          </a:p>
        </p:txBody>
      </p:sp>
    </p:spTree>
    <p:extLst>
      <p:ext uri="{BB962C8B-B14F-4D97-AF65-F5344CB8AC3E}">
        <p14:creationId xmlns:p14="http://schemas.microsoft.com/office/powerpoint/2010/main" val="4292909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448" y="303729"/>
            <a:ext cx="10053918" cy="631571"/>
          </a:xfrm>
        </p:spPr>
        <p:txBody>
          <a:bodyPr/>
          <a:lstStyle/>
          <a:p>
            <a:r>
              <a:rPr lang="en-GB" sz="3600" b="1" dirty="0" smtClean="0">
                <a:solidFill>
                  <a:srgbClr val="0070C0"/>
                </a:solidFill>
                <a:latin typeface="+mn-lt"/>
              </a:rPr>
              <a:t>Missions</a:t>
            </a:r>
            <a:br>
              <a:rPr lang="en-GB" sz="3600" b="1" dirty="0" smtClean="0">
                <a:solidFill>
                  <a:srgbClr val="0070C0"/>
                </a:solidFill>
                <a:latin typeface="+mn-lt"/>
              </a:rPr>
            </a:br>
            <a:endParaRPr lang="nl-NL" sz="3600" b="1" dirty="0">
              <a:solidFill>
                <a:srgbClr val="0070C0"/>
              </a:solidFill>
              <a:latin typeface="+mn-lt"/>
            </a:endParaRPr>
          </a:p>
        </p:txBody>
      </p:sp>
      <p:sp>
        <p:nvSpPr>
          <p:cNvPr id="3" name="Content Placeholder 2"/>
          <p:cNvSpPr>
            <a:spLocks noGrp="1"/>
          </p:cNvSpPr>
          <p:nvPr>
            <p:ph sz="half" idx="1"/>
          </p:nvPr>
        </p:nvSpPr>
        <p:spPr>
          <a:xfrm>
            <a:off x="655448" y="839504"/>
            <a:ext cx="10053918" cy="4472723"/>
          </a:xfrm>
        </p:spPr>
        <p:txBody>
          <a:bodyPr/>
          <a:lstStyle/>
          <a:p>
            <a:pPr marL="0" indent="0">
              <a:lnSpc>
                <a:spcPct val="150000"/>
              </a:lnSpc>
              <a:buNone/>
            </a:pPr>
            <a:r>
              <a:rPr lang="fr-FR" sz="2400" dirty="0" smtClean="0">
                <a:solidFill>
                  <a:srgbClr val="0070C0"/>
                </a:solidFill>
              </a:rPr>
              <a:t>Gestion des déclarations d’accident:</a:t>
            </a:r>
          </a:p>
          <a:p>
            <a:pPr marL="0" indent="0">
              <a:lnSpc>
                <a:spcPct val="150000"/>
              </a:lnSpc>
              <a:buNone/>
            </a:pPr>
            <a:r>
              <a:rPr lang="fr-FR" sz="1800" dirty="0" smtClean="0"/>
              <a:t>En cas de blessure d’un joueur pendant le match, il faut remplir une déclaration d’accident afin que l’assurance de la fédération puisse intervenir. </a:t>
            </a:r>
          </a:p>
          <a:p>
            <a:pPr marL="0" indent="0">
              <a:lnSpc>
                <a:spcPct val="150000"/>
              </a:lnSpc>
              <a:buNone/>
            </a:pPr>
            <a:r>
              <a:rPr lang="fr-FR" sz="1800" dirty="0" smtClean="0"/>
              <a:t>La déclaration d’accident est disponible </a:t>
            </a:r>
            <a:r>
              <a:rPr lang="fr-FR" sz="1800" dirty="0"/>
              <a:t>sur </a:t>
            </a:r>
            <a:r>
              <a:rPr lang="fr-FR" sz="1800" dirty="0" smtClean="0"/>
              <a:t>le </a:t>
            </a:r>
            <a:r>
              <a:rPr lang="fr-FR" sz="1800" dirty="0"/>
              <a:t>site : </a:t>
            </a:r>
            <a:r>
              <a:rPr lang="fr-FR" sz="1800" dirty="0">
                <a:hlinkClick r:id="rId2"/>
              </a:rPr>
              <a:t>https</a:t>
            </a:r>
            <a:r>
              <a:rPr lang="fr-FR" sz="1800" dirty="0" smtClean="0">
                <a:hlinkClick r:id="rId2"/>
              </a:rPr>
              <a:t>://hockey.be/fr/lfh/assurances/</a:t>
            </a:r>
            <a:r>
              <a:rPr lang="fr-FR" sz="1800" dirty="0" smtClean="0"/>
              <a:t> → </a:t>
            </a:r>
            <a:r>
              <a:rPr lang="fr-FR" sz="1800" b="1" i="1" dirty="0" smtClean="0"/>
              <a:t>déclaration d’accident corporel</a:t>
            </a:r>
          </a:p>
          <a:p>
            <a:pPr marL="0" indent="0">
              <a:lnSpc>
                <a:spcPct val="150000"/>
              </a:lnSpc>
              <a:buNone/>
            </a:pPr>
            <a:r>
              <a:rPr lang="fr-FR" sz="1800" dirty="0" smtClean="0"/>
              <a:t>Le </a:t>
            </a:r>
            <a:r>
              <a:rPr lang="fr-FR" sz="1800" dirty="0"/>
              <a:t>P</a:t>
            </a:r>
            <a:r>
              <a:rPr lang="fr-FR" sz="1800" dirty="0" smtClean="0"/>
              <a:t>arent Manager peut aider le parent de l’enfant blessé à remplir la déclaration. Cette déclaration devra également être signée par un médecin </a:t>
            </a:r>
            <a:r>
              <a:rPr lang="fr-FR" sz="1800" dirty="0" smtClean="0"/>
              <a:t>traitant.</a:t>
            </a:r>
          </a:p>
          <a:p>
            <a:pPr marL="0" indent="0">
              <a:lnSpc>
                <a:spcPct val="150000"/>
              </a:lnSpc>
              <a:buNone/>
            </a:pPr>
            <a:r>
              <a:rPr lang="fr-FR" sz="1800" dirty="0" smtClean="0"/>
              <a:t>Une </a:t>
            </a:r>
            <a:r>
              <a:rPr lang="fr-FR" sz="1800" dirty="0" smtClean="0"/>
              <a:t>fois le formulaire remplit, la déclaration devra être envoyée chez Belfius par mail à l’adresse suivante</a:t>
            </a:r>
            <a:r>
              <a:rPr lang="fr-FR" sz="1800" dirty="0"/>
              <a:t>: </a:t>
            </a:r>
            <a:r>
              <a:rPr lang="fr-FR" sz="1800" dirty="0" smtClean="0">
                <a:hlinkClick r:id="rId3"/>
              </a:rPr>
              <a:t>PCI.aangifte-constat@belins.be</a:t>
            </a:r>
            <a:endParaRPr lang="fr-FR" sz="1800" dirty="0" smtClean="0"/>
          </a:p>
          <a:p>
            <a:pPr marL="0" indent="0">
              <a:lnSpc>
                <a:spcPct val="150000"/>
              </a:lnSpc>
              <a:buNone/>
            </a:pPr>
            <a:endParaRPr lang="fr-FR" sz="1800" dirty="0" smtClean="0"/>
          </a:p>
        </p:txBody>
      </p:sp>
    </p:spTree>
    <p:extLst>
      <p:ext uri="{BB962C8B-B14F-4D97-AF65-F5344CB8AC3E}">
        <p14:creationId xmlns:p14="http://schemas.microsoft.com/office/powerpoint/2010/main" val="1442622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448" y="303729"/>
            <a:ext cx="10053918" cy="631571"/>
          </a:xfrm>
        </p:spPr>
        <p:txBody>
          <a:bodyPr/>
          <a:lstStyle/>
          <a:p>
            <a:r>
              <a:rPr lang="en-GB" sz="3600" b="1" dirty="0" smtClean="0">
                <a:solidFill>
                  <a:srgbClr val="0070C0"/>
                </a:solidFill>
                <a:latin typeface="+mn-lt"/>
              </a:rPr>
              <a:t>Missions</a:t>
            </a:r>
            <a:br>
              <a:rPr lang="en-GB" sz="3600" b="1" dirty="0" smtClean="0">
                <a:solidFill>
                  <a:srgbClr val="0070C0"/>
                </a:solidFill>
                <a:latin typeface="+mn-lt"/>
              </a:rPr>
            </a:br>
            <a:endParaRPr lang="nl-NL" sz="3600" b="1" dirty="0">
              <a:solidFill>
                <a:srgbClr val="0070C0"/>
              </a:solidFill>
              <a:latin typeface="+mn-lt"/>
            </a:endParaRPr>
          </a:p>
        </p:txBody>
      </p:sp>
      <p:sp>
        <p:nvSpPr>
          <p:cNvPr id="3" name="Content Placeholder 2"/>
          <p:cNvSpPr>
            <a:spLocks noGrp="1"/>
          </p:cNvSpPr>
          <p:nvPr>
            <p:ph sz="half" idx="1"/>
          </p:nvPr>
        </p:nvSpPr>
        <p:spPr>
          <a:xfrm>
            <a:off x="655448" y="935299"/>
            <a:ext cx="10053918" cy="4472723"/>
          </a:xfrm>
        </p:spPr>
        <p:txBody>
          <a:bodyPr/>
          <a:lstStyle/>
          <a:p>
            <a:pPr marL="0" indent="0">
              <a:lnSpc>
                <a:spcPct val="150000"/>
              </a:lnSpc>
              <a:buNone/>
            </a:pPr>
            <a:r>
              <a:rPr lang="fr-FR" sz="2400" dirty="0" smtClean="0">
                <a:solidFill>
                  <a:srgbClr val="0070C0"/>
                </a:solidFill>
              </a:rPr>
              <a:t>Gestion de la feuille de match (FDM)</a:t>
            </a:r>
          </a:p>
          <a:p>
            <a:pPr marL="0" indent="0">
              <a:lnSpc>
                <a:spcPct val="150000"/>
              </a:lnSpc>
              <a:buNone/>
            </a:pPr>
            <a:r>
              <a:rPr lang="fr-FR" sz="1800" dirty="0" smtClean="0"/>
              <a:t>Le Parent Manager est responsable pour </a:t>
            </a:r>
            <a:r>
              <a:rPr lang="fr-FR" sz="1800" b="1" dirty="0" smtClean="0"/>
              <a:t>remplir la FDM</a:t>
            </a:r>
            <a:r>
              <a:rPr lang="fr-FR" sz="1800" dirty="0" smtClean="0"/>
              <a:t> avant le début de celui-ci. </a:t>
            </a:r>
          </a:p>
          <a:p>
            <a:pPr marL="0" indent="0">
              <a:lnSpc>
                <a:spcPct val="150000"/>
              </a:lnSpc>
              <a:buNone/>
            </a:pPr>
            <a:r>
              <a:rPr lang="fr-FR" sz="1800" dirty="0" smtClean="0"/>
              <a:t>Le FDM est uniquement accessible via l’App « Hockey </a:t>
            </a:r>
            <a:r>
              <a:rPr lang="fr-FR" sz="1800" dirty="0" err="1" smtClean="0"/>
              <a:t>Belgium</a:t>
            </a:r>
            <a:r>
              <a:rPr lang="fr-FR" sz="1800" dirty="0" smtClean="0"/>
              <a:t> ».</a:t>
            </a:r>
          </a:p>
          <a:p>
            <a:pPr marL="0" indent="0">
              <a:lnSpc>
                <a:spcPct val="150000"/>
              </a:lnSpc>
              <a:buNone/>
            </a:pPr>
            <a:r>
              <a:rPr lang="fr-FR" sz="1800" dirty="0" smtClean="0"/>
              <a:t>Pour rappel, le Parent Manager est un membre de l’équipe. Il doit donc être inscrit dans celle-ci et avoir la fonction de Team Manager dans l’App « Hockey </a:t>
            </a:r>
            <a:r>
              <a:rPr lang="fr-FR" sz="1800" dirty="0" err="1" smtClean="0"/>
              <a:t>Belgium</a:t>
            </a:r>
            <a:r>
              <a:rPr lang="fr-FR" sz="1800" dirty="0" smtClean="0"/>
              <a:t> ». Si ce n’est pas le cas, il faut contacter le secrétariat du club qui fera le nécessaire dans le programme de la fédération (</a:t>
            </a:r>
            <a:r>
              <a:rPr lang="fr-FR" sz="1800" dirty="0" err="1" smtClean="0"/>
              <a:t>SportLink</a:t>
            </a:r>
            <a:r>
              <a:rPr lang="fr-FR" sz="1800" dirty="0" smtClean="0"/>
              <a:t> Club). </a:t>
            </a:r>
          </a:p>
          <a:p>
            <a:pPr marL="0" indent="0">
              <a:lnSpc>
                <a:spcPct val="150000"/>
              </a:lnSpc>
              <a:buNone/>
            </a:pPr>
            <a:r>
              <a:rPr lang="fr-FR" sz="1800" dirty="0" smtClean="0"/>
              <a:t>La deuxième partie de cette formation est consacrée à l’App « Hockey </a:t>
            </a:r>
            <a:r>
              <a:rPr lang="fr-FR" sz="1800" dirty="0" err="1" smtClean="0"/>
              <a:t>Belgium</a:t>
            </a:r>
            <a:r>
              <a:rPr lang="fr-FR" sz="1800" dirty="0" smtClean="0"/>
              <a:t> » et aux obligations liées à la FDM.</a:t>
            </a:r>
          </a:p>
          <a:p>
            <a:pPr marL="0" indent="0">
              <a:lnSpc>
                <a:spcPct val="150000"/>
              </a:lnSpc>
              <a:buNone/>
            </a:pPr>
            <a:endParaRPr lang="fr-FR" sz="1800" dirty="0" smtClean="0"/>
          </a:p>
        </p:txBody>
      </p:sp>
    </p:spTree>
    <p:extLst>
      <p:ext uri="{BB962C8B-B14F-4D97-AF65-F5344CB8AC3E}">
        <p14:creationId xmlns:p14="http://schemas.microsoft.com/office/powerpoint/2010/main" val="2706837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 y="1894249"/>
            <a:ext cx="7149737" cy="1325563"/>
          </a:xfrm>
        </p:spPr>
        <p:txBody>
          <a:bodyPr/>
          <a:lstStyle/>
          <a:p>
            <a:r>
              <a:rPr lang="en-GB" b="1" dirty="0">
                <a:solidFill>
                  <a:srgbClr val="0070C0"/>
                </a:solidFill>
              </a:rPr>
              <a:t>Le </a:t>
            </a:r>
            <a:r>
              <a:rPr lang="en-GB" b="1" dirty="0" smtClean="0">
                <a:solidFill>
                  <a:srgbClr val="0070C0"/>
                </a:solidFill>
              </a:rPr>
              <a:t>Parent </a:t>
            </a:r>
            <a:r>
              <a:rPr lang="en-GB" b="1" dirty="0">
                <a:solidFill>
                  <a:srgbClr val="0070C0"/>
                </a:solidFill>
              </a:rPr>
              <a:t>Manager </a:t>
            </a:r>
            <a:r>
              <a:rPr lang="en-GB" b="1" dirty="0" err="1">
                <a:solidFill>
                  <a:srgbClr val="0070C0"/>
                </a:solidFill>
              </a:rPr>
              <a:t>dans</a:t>
            </a:r>
            <a:r>
              <a:rPr lang="en-GB" b="1" dirty="0">
                <a:solidFill>
                  <a:srgbClr val="0070C0"/>
                </a:solidFill>
              </a:rPr>
              <a:t> </a:t>
            </a:r>
            <a:r>
              <a:rPr lang="en-GB" b="1" dirty="0" err="1">
                <a:solidFill>
                  <a:srgbClr val="0070C0"/>
                </a:solidFill>
              </a:rPr>
              <a:t>l’App</a:t>
            </a:r>
            <a:r>
              <a:rPr lang="en-GB" b="1" dirty="0">
                <a:solidFill>
                  <a:srgbClr val="0070C0"/>
                </a:solidFill>
              </a:rPr>
              <a:t> “Hockey Belgium”</a:t>
            </a:r>
            <a:endParaRPr lang="nl-NL" b="1" dirty="0">
              <a:solidFill>
                <a:srgbClr val="0070C0"/>
              </a:solidFill>
            </a:endParaRPr>
          </a:p>
        </p:txBody>
      </p:sp>
    </p:spTree>
    <p:extLst>
      <p:ext uri="{BB962C8B-B14F-4D97-AF65-F5344CB8AC3E}">
        <p14:creationId xmlns:p14="http://schemas.microsoft.com/office/powerpoint/2010/main" val="3151588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659" y="419553"/>
            <a:ext cx="10053918" cy="631571"/>
          </a:xfrm>
        </p:spPr>
        <p:txBody>
          <a:bodyPr/>
          <a:lstStyle/>
          <a:p>
            <a:r>
              <a:rPr lang="en-GB" sz="3600" b="1" dirty="0" smtClean="0">
                <a:solidFill>
                  <a:srgbClr val="0070C0"/>
                </a:solidFill>
                <a:latin typeface="+mn-lt"/>
              </a:rPr>
              <a:t>L’ App “Hockey Belgium”</a:t>
            </a:r>
            <a:br>
              <a:rPr lang="en-GB" sz="3600" b="1" dirty="0" smtClean="0">
                <a:solidFill>
                  <a:srgbClr val="0070C0"/>
                </a:solidFill>
                <a:latin typeface="+mn-lt"/>
              </a:rPr>
            </a:br>
            <a:endParaRPr lang="nl-NL" sz="3600" b="1" dirty="0">
              <a:solidFill>
                <a:srgbClr val="0070C0"/>
              </a:solidFill>
              <a:latin typeface="+mn-lt"/>
            </a:endParaRPr>
          </a:p>
        </p:txBody>
      </p:sp>
      <p:sp>
        <p:nvSpPr>
          <p:cNvPr id="3" name="Content Placeholder 2"/>
          <p:cNvSpPr>
            <a:spLocks noGrp="1"/>
          </p:cNvSpPr>
          <p:nvPr>
            <p:ph sz="half" idx="1"/>
          </p:nvPr>
        </p:nvSpPr>
        <p:spPr>
          <a:xfrm>
            <a:off x="768659" y="1503407"/>
            <a:ext cx="10053918" cy="3765279"/>
          </a:xfrm>
        </p:spPr>
        <p:txBody>
          <a:bodyPr/>
          <a:lstStyle/>
          <a:p>
            <a:pPr>
              <a:lnSpc>
                <a:spcPct val="150000"/>
              </a:lnSpc>
            </a:pPr>
            <a:r>
              <a:rPr lang="fr-FR" sz="1800" dirty="0" smtClean="0"/>
              <a:t>App développé par la fédération et son partenaire, </a:t>
            </a:r>
            <a:r>
              <a:rPr lang="fr-FR" sz="1800" b="1" dirty="0" err="1" smtClean="0"/>
              <a:t>Sportlink</a:t>
            </a:r>
            <a:endParaRPr lang="fr-FR" sz="1800" b="1" dirty="0" smtClean="0"/>
          </a:p>
          <a:p>
            <a:pPr>
              <a:lnSpc>
                <a:spcPct val="150000"/>
              </a:lnSpc>
            </a:pPr>
            <a:r>
              <a:rPr lang="fr-FR" sz="1800" dirty="0" smtClean="0"/>
              <a:t>Indispensable pour tous les membres, les parents et les fans de hockey en Belgique !</a:t>
            </a:r>
            <a:endParaRPr lang="fr-FR" sz="1800" dirty="0"/>
          </a:p>
          <a:p>
            <a:pPr>
              <a:lnSpc>
                <a:spcPct val="150000"/>
              </a:lnSpc>
            </a:pPr>
            <a:r>
              <a:rPr lang="fr-FR" sz="1800" dirty="0" smtClean="0"/>
              <a:t>L’</a:t>
            </a:r>
            <a:r>
              <a:rPr lang="fr-FR" sz="1800" b="1" dirty="0" smtClean="0"/>
              <a:t>outil de travail </a:t>
            </a:r>
            <a:r>
              <a:rPr lang="fr-FR" sz="1800" dirty="0" smtClean="0"/>
              <a:t>principal du Team Manager</a:t>
            </a:r>
          </a:p>
          <a:p>
            <a:pPr>
              <a:lnSpc>
                <a:spcPct val="150000"/>
              </a:lnSpc>
            </a:pPr>
            <a:r>
              <a:rPr lang="fr-FR" sz="1800" dirty="0" smtClean="0"/>
              <a:t>L’App permet de </a:t>
            </a:r>
            <a:r>
              <a:rPr lang="fr-FR" sz="1800" dirty="0"/>
              <a:t>retrouver toutes les informations des compétitions en un seul endroit : dates, horaires, équipes, membres des équipes, </a:t>
            </a:r>
            <a:r>
              <a:rPr lang="fr-FR" sz="1800" dirty="0" smtClean="0"/>
              <a:t>cartes membres, </a:t>
            </a:r>
            <a:r>
              <a:rPr lang="fr-FR" sz="1800" b="1" dirty="0" smtClean="0"/>
              <a:t>FDM</a:t>
            </a:r>
            <a:r>
              <a:rPr lang="fr-FR" sz="1800" dirty="0" smtClean="0"/>
              <a:t>, adresses </a:t>
            </a:r>
            <a:r>
              <a:rPr lang="fr-FR" sz="1800" dirty="0"/>
              <a:t>des clubs et des terrains</a:t>
            </a:r>
            <a:r>
              <a:rPr lang="fr-FR" sz="1800" dirty="0" smtClean="0"/>
              <a:t>, mesures </a:t>
            </a:r>
            <a:r>
              <a:rPr lang="fr-FR" sz="1800" dirty="0" err="1" smtClean="0"/>
              <a:t>covid</a:t>
            </a:r>
            <a:r>
              <a:rPr lang="fr-FR" sz="1800" dirty="0" smtClean="0"/>
              <a:t> spécifiques,…</a:t>
            </a:r>
            <a:endParaRPr lang="fr-FR" sz="1800" dirty="0" smtClean="0"/>
          </a:p>
          <a:p>
            <a:pPr>
              <a:lnSpc>
                <a:spcPct val="150000"/>
              </a:lnSpc>
            </a:pPr>
            <a:r>
              <a:rPr lang="fr-FR" sz="1800" dirty="0"/>
              <a:t>L’application est disponible gratuitement sur </a:t>
            </a:r>
            <a:r>
              <a:rPr lang="fr-FR" sz="1800" dirty="0">
                <a:hlinkClick r:id="rId2"/>
              </a:rPr>
              <a:t>l’</a:t>
            </a:r>
            <a:r>
              <a:rPr lang="fr-FR" sz="1800" dirty="0" err="1">
                <a:hlinkClick r:id="rId2"/>
              </a:rPr>
              <a:t>AppStore</a:t>
            </a:r>
            <a:r>
              <a:rPr lang="fr-FR" sz="1800" dirty="0"/>
              <a:t> et </a:t>
            </a:r>
            <a:r>
              <a:rPr lang="fr-FR" sz="1800" dirty="0">
                <a:hlinkClick r:id="rId3"/>
              </a:rPr>
              <a:t>Google Play</a:t>
            </a:r>
            <a:r>
              <a:rPr lang="fr-FR" sz="1800" dirty="0"/>
              <a:t>.</a:t>
            </a:r>
          </a:p>
          <a:p>
            <a:pPr marL="0" indent="0">
              <a:lnSpc>
                <a:spcPct val="150000"/>
              </a:lnSpc>
              <a:buNone/>
            </a:pPr>
            <a:endParaRPr lang="fr-FR" sz="2200" dirty="0"/>
          </a:p>
          <a:p>
            <a:pPr>
              <a:lnSpc>
                <a:spcPct val="150000"/>
              </a:lnSpc>
            </a:pPr>
            <a:endParaRPr lang="fr-FR" sz="2200" dirty="0"/>
          </a:p>
          <a:p>
            <a:pPr>
              <a:lnSpc>
                <a:spcPct val="150000"/>
              </a:lnSpc>
            </a:pPr>
            <a:endParaRPr lang="fr-FR" sz="2200" dirty="0" smtClean="0"/>
          </a:p>
        </p:txBody>
      </p:sp>
      <p:pic>
        <p:nvPicPr>
          <p:cNvPr id="4" name="Picture 3"/>
          <p:cNvPicPr>
            <a:picLocks noChangeAspect="1"/>
          </p:cNvPicPr>
          <p:nvPr/>
        </p:nvPicPr>
        <p:blipFill>
          <a:blip r:embed="rId4"/>
          <a:stretch>
            <a:fillRect/>
          </a:stretch>
        </p:blipFill>
        <p:spPr>
          <a:xfrm>
            <a:off x="8172622" y="125402"/>
            <a:ext cx="3891428" cy="1851444"/>
          </a:xfrm>
          <a:prstGeom prst="rect">
            <a:avLst/>
          </a:prstGeom>
        </p:spPr>
      </p:pic>
    </p:spTree>
    <p:extLst>
      <p:ext uri="{BB962C8B-B14F-4D97-AF65-F5344CB8AC3E}">
        <p14:creationId xmlns:p14="http://schemas.microsoft.com/office/powerpoint/2010/main" val="1436627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956" y="317896"/>
            <a:ext cx="10053918" cy="631571"/>
          </a:xfrm>
        </p:spPr>
        <p:txBody>
          <a:bodyPr/>
          <a:lstStyle/>
          <a:p>
            <a:r>
              <a:rPr lang="en-GB" sz="3600" b="1" dirty="0" err="1" smtClean="0">
                <a:solidFill>
                  <a:srgbClr val="0070C0"/>
                </a:solidFill>
                <a:latin typeface="+mn-lt"/>
              </a:rPr>
              <a:t>Créer</a:t>
            </a:r>
            <a:r>
              <a:rPr lang="en-GB" sz="3600" b="1" dirty="0" smtClean="0">
                <a:solidFill>
                  <a:srgbClr val="0070C0"/>
                </a:solidFill>
                <a:latin typeface="+mn-lt"/>
              </a:rPr>
              <a:t> un </a:t>
            </a:r>
            <a:r>
              <a:rPr lang="en-GB" sz="3600" b="1" dirty="0" err="1" smtClean="0">
                <a:solidFill>
                  <a:srgbClr val="0070C0"/>
                </a:solidFill>
                <a:latin typeface="+mn-lt"/>
              </a:rPr>
              <a:t>compte</a:t>
            </a:r>
            <a:r>
              <a:rPr lang="en-GB" sz="3600" b="1" dirty="0" smtClean="0">
                <a:solidFill>
                  <a:srgbClr val="0070C0"/>
                </a:solidFill>
                <a:latin typeface="+mn-lt"/>
              </a:rPr>
              <a:t> “Hockey Belgium”</a:t>
            </a:r>
            <a:endParaRPr lang="nl-NL" sz="3600" b="1" dirty="0">
              <a:solidFill>
                <a:srgbClr val="0070C0"/>
              </a:solidFill>
              <a:latin typeface="+mn-lt"/>
            </a:endParaRPr>
          </a:p>
        </p:txBody>
      </p:sp>
      <p:sp>
        <p:nvSpPr>
          <p:cNvPr id="3" name="Content Placeholder 2"/>
          <p:cNvSpPr>
            <a:spLocks noGrp="1"/>
          </p:cNvSpPr>
          <p:nvPr>
            <p:ph sz="half" idx="1"/>
          </p:nvPr>
        </p:nvSpPr>
        <p:spPr>
          <a:xfrm>
            <a:off x="968956" y="1059429"/>
            <a:ext cx="10053918" cy="3773828"/>
          </a:xfrm>
        </p:spPr>
        <p:txBody>
          <a:bodyPr/>
          <a:lstStyle/>
          <a:p>
            <a:pPr fontAlgn="base">
              <a:lnSpc>
                <a:spcPct val="150000"/>
              </a:lnSpc>
            </a:pPr>
            <a:r>
              <a:rPr lang="fr-FR" sz="1800" dirty="0" smtClean="0"/>
              <a:t>Téléchargez l’application</a:t>
            </a:r>
          </a:p>
          <a:p>
            <a:pPr fontAlgn="base">
              <a:lnSpc>
                <a:spcPct val="150000"/>
              </a:lnSpc>
            </a:pPr>
            <a:r>
              <a:rPr lang="fr-FR" sz="1800" dirty="0" smtClean="0"/>
              <a:t>Créez un compte. Attention, voici plusieurs remarques importantes: </a:t>
            </a:r>
          </a:p>
          <a:p>
            <a:pPr lvl="1" fontAlgn="base">
              <a:lnSpc>
                <a:spcPct val="150000"/>
              </a:lnSpc>
            </a:pPr>
            <a:r>
              <a:rPr lang="fr-FR" sz="1400" dirty="0"/>
              <a:t> Utilisez l’adresse e-mail connue par votre club et donc par la Fédération. Ceci est </a:t>
            </a:r>
            <a:r>
              <a:rPr lang="fr-FR" sz="1400" b="1" dirty="0"/>
              <a:t>INDISPENSABLE</a:t>
            </a:r>
            <a:r>
              <a:rPr lang="fr-FR" sz="1400" dirty="0"/>
              <a:t> pour que vos données personnelles soient intégrées automatiquement et que vous puissiez </a:t>
            </a:r>
            <a:r>
              <a:rPr lang="fr-FR" sz="1400" dirty="0" smtClean="0"/>
              <a:t>consulter </a:t>
            </a:r>
            <a:r>
              <a:rPr lang="fr-FR" sz="1400" dirty="0"/>
              <a:t>votre programme en tant que Team Manager.</a:t>
            </a:r>
          </a:p>
          <a:p>
            <a:pPr lvl="1" fontAlgn="base">
              <a:lnSpc>
                <a:spcPct val="150000"/>
              </a:lnSpc>
            </a:pPr>
            <a:r>
              <a:rPr lang="fr-FR" sz="1400" dirty="0" smtClean="0"/>
              <a:t>Contrôlez </a:t>
            </a:r>
            <a:r>
              <a:rPr lang="fr-FR" sz="1400" dirty="0"/>
              <a:t>vos données personnelles et complétez </a:t>
            </a:r>
            <a:r>
              <a:rPr lang="fr-FR" sz="1400" dirty="0" smtClean="0"/>
              <a:t>les si nécessaire. </a:t>
            </a:r>
            <a:endParaRPr lang="fr-FR" sz="1400" dirty="0"/>
          </a:p>
          <a:p>
            <a:pPr lvl="1" fontAlgn="base">
              <a:lnSpc>
                <a:spcPct val="150000"/>
              </a:lnSpc>
            </a:pPr>
            <a:r>
              <a:rPr lang="fr-FR" sz="1400" dirty="0" smtClean="0"/>
              <a:t>Définissez </a:t>
            </a:r>
            <a:r>
              <a:rPr lang="fr-FR" sz="1400" dirty="0" smtClean="0"/>
              <a:t>la visibilité de votre </a:t>
            </a:r>
            <a:r>
              <a:rPr lang="fr-FR" sz="1400" dirty="0"/>
              <a:t>profil </a:t>
            </a:r>
            <a:r>
              <a:rPr lang="fr-FR" sz="1400" dirty="0" smtClean="0"/>
              <a:t>(public</a:t>
            </a:r>
            <a:r>
              <a:rPr lang="fr-FR" sz="1400" dirty="0"/>
              <a:t>, privé </a:t>
            </a:r>
            <a:r>
              <a:rPr lang="fr-FR" sz="1400" dirty="0" err="1" smtClean="0"/>
              <a:t>etc</a:t>
            </a:r>
            <a:r>
              <a:rPr lang="fr-FR" sz="1400" dirty="0" smtClean="0"/>
              <a:t>)</a:t>
            </a:r>
            <a:endParaRPr lang="fr-FR" sz="1400" dirty="0"/>
          </a:p>
          <a:p>
            <a:pPr lvl="1" fontAlgn="base">
              <a:lnSpc>
                <a:spcPct val="150000"/>
              </a:lnSpc>
            </a:pPr>
            <a:r>
              <a:rPr lang="fr-FR" sz="1400" dirty="0"/>
              <a:t>Allez à la page suivante et cliquez sur </a:t>
            </a:r>
            <a:r>
              <a:rPr lang="fr-FR" sz="1400" i="1" dirty="0"/>
              <a:t>Programme</a:t>
            </a:r>
            <a:r>
              <a:rPr lang="fr-FR" sz="1400" dirty="0"/>
              <a:t>.</a:t>
            </a:r>
          </a:p>
          <a:p>
            <a:pPr lvl="1" fontAlgn="base">
              <a:lnSpc>
                <a:spcPct val="150000"/>
              </a:lnSpc>
            </a:pPr>
            <a:r>
              <a:rPr lang="fr-FR" sz="1400" dirty="0"/>
              <a:t>Déterminez d’éventuels favoris. Vous pouvez sélectionner des personnes, des équipes, des clubs voire même des infrastructures ! (jusque 25 choix simultanés possibles</a:t>
            </a:r>
            <a:r>
              <a:rPr lang="fr-FR" sz="1400" dirty="0" smtClean="0"/>
              <a:t>!). </a:t>
            </a:r>
            <a:endParaRPr lang="fr-FR" sz="1400" dirty="0"/>
          </a:p>
        </p:txBody>
      </p:sp>
      <p:sp>
        <p:nvSpPr>
          <p:cNvPr id="4" name="TextBox 3"/>
          <p:cNvSpPr txBox="1"/>
          <p:nvPr/>
        </p:nvSpPr>
        <p:spPr>
          <a:xfrm>
            <a:off x="3648893" y="4943219"/>
            <a:ext cx="5155474" cy="430887"/>
          </a:xfrm>
          <a:prstGeom prst="rect">
            <a:avLst/>
          </a:prstGeom>
          <a:noFill/>
        </p:spPr>
        <p:txBody>
          <a:bodyPr wrap="square" rtlCol="0">
            <a:spAutoFit/>
          </a:bodyPr>
          <a:lstStyle/>
          <a:p>
            <a:r>
              <a:rPr lang="fr-FR" sz="2200" b="1" dirty="0" smtClean="0"/>
              <a:t>Cliquez </a:t>
            </a:r>
            <a:r>
              <a:rPr lang="fr-FR" sz="2200" b="1" dirty="0" smtClean="0">
                <a:hlinkClick r:id="rId2"/>
              </a:rPr>
              <a:t>ICI</a:t>
            </a:r>
            <a:r>
              <a:rPr lang="fr-FR" sz="2200" b="1" dirty="0" smtClean="0"/>
              <a:t> pour le mode d’emploi détaillé.</a:t>
            </a:r>
            <a:endParaRPr lang="nl-BE" sz="2200" b="1" dirty="0"/>
          </a:p>
        </p:txBody>
      </p:sp>
    </p:spTree>
    <p:extLst>
      <p:ext uri="{BB962C8B-B14F-4D97-AF65-F5344CB8AC3E}">
        <p14:creationId xmlns:p14="http://schemas.microsoft.com/office/powerpoint/2010/main" val="2935495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956" y="399522"/>
            <a:ext cx="8288255" cy="631571"/>
          </a:xfrm>
        </p:spPr>
        <p:txBody>
          <a:bodyPr/>
          <a:lstStyle/>
          <a:p>
            <a:r>
              <a:rPr lang="en-GB" sz="3600" b="1" dirty="0" smtClean="0">
                <a:solidFill>
                  <a:srgbClr val="0070C0"/>
                </a:solidFill>
                <a:latin typeface="+mn-lt"/>
              </a:rPr>
              <a:t>Le Team Manager </a:t>
            </a:r>
            <a:r>
              <a:rPr lang="en-GB" sz="3600" b="1" dirty="0" err="1" smtClean="0">
                <a:solidFill>
                  <a:srgbClr val="0070C0"/>
                </a:solidFill>
                <a:latin typeface="+mn-lt"/>
              </a:rPr>
              <a:t>dans</a:t>
            </a:r>
            <a:r>
              <a:rPr lang="en-GB" sz="3600" b="1" dirty="0" smtClean="0">
                <a:solidFill>
                  <a:srgbClr val="0070C0"/>
                </a:solidFill>
                <a:latin typeface="+mn-lt"/>
              </a:rPr>
              <a:t> “Hockey Belgium”</a:t>
            </a:r>
            <a:br>
              <a:rPr lang="en-GB" sz="3600" b="1" dirty="0" smtClean="0">
                <a:solidFill>
                  <a:srgbClr val="0070C0"/>
                </a:solidFill>
                <a:latin typeface="+mn-lt"/>
              </a:rPr>
            </a:br>
            <a:endParaRPr lang="nl-NL" sz="3600" b="1" dirty="0">
              <a:solidFill>
                <a:srgbClr val="0070C0"/>
              </a:solidFill>
              <a:latin typeface="+mn-lt"/>
            </a:endParaRPr>
          </a:p>
        </p:txBody>
      </p:sp>
      <p:sp>
        <p:nvSpPr>
          <p:cNvPr id="3" name="Content Placeholder 2"/>
          <p:cNvSpPr>
            <a:spLocks noGrp="1"/>
          </p:cNvSpPr>
          <p:nvPr>
            <p:ph sz="half" idx="1"/>
          </p:nvPr>
        </p:nvSpPr>
        <p:spPr>
          <a:xfrm>
            <a:off x="968956" y="1168152"/>
            <a:ext cx="10053918" cy="4351338"/>
          </a:xfrm>
        </p:spPr>
        <p:txBody>
          <a:bodyPr/>
          <a:lstStyle/>
          <a:p>
            <a:pPr marL="0" indent="0">
              <a:lnSpc>
                <a:spcPct val="150000"/>
              </a:lnSpc>
              <a:buNone/>
            </a:pPr>
            <a:r>
              <a:rPr lang="fr-FR" sz="1600" dirty="0" smtClean="0"/>
              <a:t>En </a:t>
            </a:r>
            <a:r>
              <a:rPr lang="fr-FR" sz="1600" dirty="0"/>
              <a:t>tant que Team Manager, vous </a:t>
            </a:r>
            <a:r>
              <a:rPr lang="fr-FR" sz="1600" dirty="0" smtClean="0"/>
              <a:t>pourrez </a:t>
            </a:r>
            <a:r>
              <a:rPr lang="fr-FR" sz="1600" dirty="0"/>
              <a:t>gérer votre équipe directement grâce à </a:t>
            </a:r>
            <a:r>
              <a:rPr lang="fr-FR" sz="1600" dirty="0" smtClean="0"/>
              <a:t>l’App ! N’oubliez pas de rajouter votre équipe dans vos favoris pour y avoir accès en un seul clic !</a:t>
            </a:r>
            <a:r>
              <a:rPr lang="fr-FR" sz="1600" dirty="0"/>
              <a:t> </a:t>
            </a:r>
            <a:r>
              <a:rPr lang="fr-FR" sz="1600" dirty="0" smtClean="0"/>
              <a:t>Concrètement</a:t>
            </a:r>
            <a:r>
              <a:rPr lang="fr-FR" sz="1600" dirty="0"/>
              <a:t>, avec </a:t>
            </a:r>
            <a:r>
              <a:rPr lang="fr-FR" sz="1600" dirty="0" smtClean="0"/>
              <a:t>l’App, vous </a:t>
            </a:r>
            <a:r>
              <a:rPr lang="fr-FR" sz="1600" dirty="0"/>
              <a:t>pouvez :</a:t>
            </a:r>
          </a:p>
          <a:p>
            <a:pPr>
              <a:lnSpc>
                <a:spcPct val="100000"/>
              </a:lnSpc>
            </a:pPr>
            <a:r>
              <a:rPr lang="fr-FR" sz="1500" dirty="0"/>
              <a:t>retrouver en un clic le programme et/ou les résultats de votre </a:t>
            </a:r>
            <a:r>
              <a:rPr lang="fr-FR" sz="1500" dirty="0" smtClean="0"/>
              <a:t>équipe</a:t>
            </a:r>
            <a:endParaRPr lang="fr-FR" sz="1500" dirty="0"/>
          </a:p>
          <a:p>
            <a:pPr>
              <a:lnSpc>
                <a:spcPct val="100000"/>
              </a:lnSpc>
            </a:pPr>
            <a:r>
              <a:rPr lang="fr-FR" sz="1500" dirty="0"/>
              <a:t>retrouver l’adresse, les coordonnées de contact et la route à suivre pour chaque club ou salle de hockey en Belgique</a:t>
            </a:r>
          </a:p>
          <a:p>
            <a:pPr>
              <a:lnSpc>
                <a:spcPct val="100000"/>
              </a:lnSpc>
            </a:pPr>
            <a:r>
              <a:rPr lang="fr-FR" sz="1500" dirty="0"/>
              <a:t>gérer de façon simple les feuilles de match </a:t>
            </a:r>
            <a:r>
              <a:rPr lang="fr-FR" sz="1500" dirty="0" smtClean="0"/>
              <a:t>digitales (FDM)</a:t>
            </a:r>
            <a:endParaRPr lang="fr-FR" sz="1500" dirty="0"/>
          </a:p>
          <a:p>
            <a:pPr>
              <a:lnSpc>
                <a:spcPct val="100000"/>
              </a:lnSpc>
            </a:pPr>
            <a:r>
              <a:rPr lang="fr-FR" sz="1500" dirty="0"/>
              <a:t>voir les présences/absences aux matchs suivants et bloquer les disponibilités</a:t>
            </a:r>
          </a:p>
          <a:p>
            <a:pPr>
              <a:lnSpc>
                <a:spcPct val="100000"/>
              </a:lnSpc>
            </a:pPr>
            <a:r>
              <a:rPr lang="fr-FR" sz="1500" dirty="0"/>
              <a:t>gérer les co-voiturages pour les matchs à l’extérieur</a:t>
            </a:r>
          </a:p>
          <a:p>
            <a:pPr>
              <a:lnSpc>
                <a:spcPct val="100000"/>
              </a:lnSpc>
            </a:pPr>
            <a:r>
              <a:rPr lang="fr-FR" sz="1500" dirty="0"/>
              <a:t>paramétrer des favoris</a:t>
            </a:r>
          </a:p>
          <a:p>
            <a:pPr>
              <a:lnSpc>
                <a:spcPct val="100000"/>
              </a:lnSpc>
            </a:pPr>
            <a:r>
              <a:rPr lang="fr-FR" sz="1500" dirty="0"/>
              <a:t>changer les photos des membres d’équipe et veuillez à ce que les joueurs soient bien visibles et sans </a:t>
            </a:r>
            <a:r>
              <a:rPr lang="fr-FR" sz="1500" dirty="0" smtClean="0"/>
              <a:t>artifice</a:t>
            </a:r>
            <a:endParaRPr lang="fr-FR" sz="1500" dirty="0"/>
          </a:p>
          <a:p>
            <a:pPr>
              <a:lnSpc>
                <a:spcPct val="100000"/>
              </a:lnSpc>
            </a:pPr>
            <a:r>
              <a:rPr lang="fr-FR" sz="1500" dirty="0"/>
              <a:t>Envoyer des messages « push » à votre équipe</a:t>
            </a:r>
            <a:endParaRPr lang="fr-FR" sz="1500" dirty="0" smtClean="0"/>
          </a:p>
        </p:txBody>
      </p:sp>
    </p:spTree>
    <p:extLst>
      <p:ext uri="{BB962C8B-B14F-4D97-AF65-F5344CB8AC3E}">
        <p14:creationId xmlns:p14="http://schemas.microsoft.com/office/powerpoint/2010/main" val="5529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573" y="323197"/>
            <a:ext cx="10053918" cy="631571"/>
          </a:xfrm>
        </p:spPr>
        <p:txBody>
          <a:bodyPr/>
          <a:lstStyle/>
          <a:p>
            <a:r>
              <a:rPr lang="en-GB" sz="3600" b="1" dirty="0" smtClean="0">
                <a:solidFill>
                  <a:srgbClr val="0070C0"/>
                </a:solidFill>
                <a:latin typeface="+mn-lt"/>
              </a:rPr>
              <a:t>Table des </a:t>
            </a:r>
            <a:r>
              <a:rPr lang="en-GB" sz="3600" b="1" dirty="0" err="1" smtClean="0">
                <a:solidFill>
                  <a:srgbClr val="0070C0"/>
                </a:solidFill>
                <a:latin typeface="+mn-lt"/>
              </a:rPr>
              <a:t>matières</a:t>
            </a:r>
            <a:endParaRPr lang="nl-NL" sz="3600" b="1" dirty="0">
              <a:solidFill>
                <a:srgbClr val="0070C0"/>
              </a:solidFill>
              <a:latin typeface="+mn-lt"/>
            </a:endParaRPr>
          </a:p>
        </p:txBody>
      </p:sp>
      <p:sp>
        <p:nvSpPr>
          <p:cNvPr id="3" name="Content Placeholder 2"/>
          <p:cNvSpPr>
            <a:spLocks noGrp="1"/>
          </p:cNvSpPr>
          <p:nvPr>
            <p:ph sz="half" idx="1"/>
          </p:nvPr>
        </p:nvSpPr>
        <p:spPr>
          <a:xfrm>
            <a:off x="559652" y="1056696"/>
            <a:ext cx="4491319" cy="4351338"/>
          </a:xfrm>
        </p:spPr>
        <p:txBody>
          <a:bodyPr/>
          <a:lstStyle/>
          <a:p>
            <a:pPr marL="0" indent="0">
              <a:lnSpc>
                <a:spcPct val="100000"/>
              </a:lnSpc>
              <a:buNone/>
            </a:pPr>
            <a:r>
              <a:rPr lang="nl-NL" sz="2000" dirty="0" smtClean="0"/>
              <a:t>Intro: </a:t>
            </a:r>
            <a:r>
              <a:rPr lang="nl-NL" sz="2000" dirty="0" err="1" smtClean="0"/>
              <a:t>le</a:t>
            </a:r>
            <a:r>
              <a:rPr lang="nl-NL" sz="2000" dirty="0" smtClean="0"/>
              <a:t> Parent </a:t>
            </a:r>
            <a:r>
              <a:rPr lang="nl-NL" sz="2000" dirty="0"/>
              <a:t>Manager, </a:t>
            </a:r>
            <a:r>
              <a:rPr lang="nl-NL" sz="2000" dirty="0" err="1" smtClean="0"/>
              <a:t>c’est</a:t>
            </a:r>
            <a:r>
              <a:rPr lang="nl-NL" sz="2000" dirty="0" smtClean="0"/>
              <a:t> </a:t>
            </a:r>
            <a:r>
              <a:rPr lang="nl-NL" sz="2000" dirty="0" err="1" smtClean="0"/>
              <a:t>qui</a:t>
            </a:r>
            <a:r>
              <a:rPr lang="nl-NL" sz="2000" dirty="0" smtClean="0"/>
              <a:t> ?</a:t>
            </a:r>
            <a:endParaRPr lang="nl-NL" sz="2000" dirty="0"/>
          </a:p>
          <a:p>
            <a:pPr marL="0" indent="0">
              <a:lnSpc>
                <a:spcPct val="100000"/>
              </a:lnSpc>
              <a:buNone/>
            </a:pPr>
            <a:r>
              <a:rPr lang="nl-NL" sz="2000" dirty="0"/>
              <a:t>1</a:t>
            </a:r>
            <a:r>
              <a:rPr lang="nl-NL" sz="2000" dirty="0" smtClean="0"/>
              <a:t>) Les </a:t>
            </a:r>
            <a:r>
              <a:rPr lang="nl-NL" sz="2000" dirty="0" err="1" smtClean="0"/>
              <a:t>missions</a:t>
            </a:r>
            <a:r>
              <a:rPr lang="nl-NL" sz="2000" dirty="0" smtClean="0"/>
              <a:t> du Parent Manager:</a:t>
            </a:r>
          </a:p>
          <a:p>
            <a:pPr>
              <a:lnSpc>
                <a:spcPct val="150000"/>
              </a:lnSpc>
            </a:pPr>
            <a:r>
              <a:rPr lang="fr-FR" sz="1600" dirty="0"/>
              <a:t>Point de contact </a:t>
            </a:r>
          </a:p>
          <a:p>
            <a:pPr>
              <a:lnSpc>
                <a:spcPct val="150000"/>
              </a:lnSpc>
            </a:pPr>
            <a:r>
              <a:rPr lang="fr-FR" sz="1600" dirty="0"/>
              <a:t>Gestion de la tournante arbitrage</a:t>
            </a:r>
          </a:p>
          <a:p>
            <a:pPr>
              <a:lnSpc>
                <a:spcPct val="150000"/>
              </a:lnSpc>
            </a:pPr>
            <a:r>
              <a:rPr lang="fr-FR" sz="1600" dirty="0"/>
              <a:t>Gestion de la tournante covoiturage</a:t>
            </a:r>
          </a:p>
          <a:p>
            <a:pPr>
              <a:lnSpc>
                <a:spcPct val="150000"/>
              </a:lnSpc>
            </a:pPr>
            <a:r>
              <a:rPr lang="fr-FR" sz="1600" dirty="0"/>
              <a:t>Gestion des </a:t>
            </a:r>
            <a:r>
              <a:rPr lang="fr-FR" sz="1600" dirty="0" smtClean="0"/>
              <a:t>Parents Fair-Play</a:t>
            </a:r>
            <a:endParaRPr lang="fr-FR" sz="1600" dirty="0"/>
          </a:p>
          <a:p>
            <a:pPr>
              <a:lnSpc>
                <a:spcPct val="150000"/>
              </a:lnSpc>
            </a:pPr>
            <a:r>
              <a:rPr lang="fr-FR" sz="1600" dirty="0"/>
              <a:t>Gestion de l’équipement</a:t>
            </a:r>
          </a:p>
          <a:p>
            <a:pPr>
              <a:lnSpc>
                <a:spcPct val="150000"/>
              </a:lnSpc>
            </a:pPr>
            <a:r>
              <a:rPr lang="fr-FR" sz="1600" dirty="0"/>
              <a:t>Gestion des </a:t>
            </a:r>
            <a:r>
              <a:rPr lang="fr-FR" sz="1600" dirty="0" smtClean="0"/>
              <a:t>déclarations d’accident</a:t>
            </a:r>
            <a:endParaRPr lang="fr-FR" sz="1600" dirty="0"/>
          </a:p>
          <a:p>
            <a:pPr>
              <a:lnSpc>
                <a:spcPct val="150000"/>
              </a:lnSpc>
            </a:pPr>
            <a:r>
              <a:rPr lang="fr-FR" sz="1600" dirty="0"/>
              <a:t>Gestion de la feuille de </a:t>
            </a:r>
            <a:r>
              <a:rPr lang="fr-FR" sz="1600" dirty="0" smtClean="0"/>
              <a:t>match (FDM)</a:t>
            </a:r>
            <a:endParaRPr lang="fr-FR" sz="1600" dirty="0"/>
          </a:p>
          <a:p>
            <a:pPr marL="0" indent="0">
              <a:lnSpc>
                <a:spcPct val="100000"/>
              </a:lnSpc>
              <a:buNone/>
            </a:pPr>
            <a:endParaRPr lang="nl-NL" sz="2400" dirty="0" smtClean="0"/>
          </a:p>
          <a:p>
            <a:pPr marL="0" indent="0">
              <a:lnSpc>
                <a:spcPct val="100000"/>
              </a:lnSpc>
              <a:buNone/>
            </a:pPr>
            <a:endParaRPr lang="nl-NL" sz="2400" dirty="0" smtClean="0"/>
          </a:p>
          <a:p>
            <a:pPr lvl="1">
              <a:lnSpc>
                <a:spcPct val="100000"/>
              </a:lnSpc>
            </a:pPr>
            <a:endParaRPr lang="en-GB" sz="1800" dirty="0"/>
          </a:p>
          <a:p>
            <a:pPr lvl="2">
              <a:lnSpc>
                <a:spcPct val="100000"/>
              </a:lnSpc>
            </a:pPr>
            <a:endParaRPr lang="fr-FR" sz="1400" b="1" dirty="0" smtClean="0"/>
          </a:p>
          <a:p>
            <a:pPr lvl="2">
              <a:lnSpc>
                <a:spcPct val="100000"/>
              </a:lnSpc>
            </a:pPr>
            <a:endParaRPr lang="fr-FR" sz="1400" b="1" dirty="0"/>
          </a:p>
          <a:p>
            <a:pPr marL="457200" lvl="1" indent="0">
              <a:lnSpc>
                <a:spcPct val="100000"/>
              </a:lnSpc>
              <a:buNone/>
            </a:pPr>
            <a:r>
              <a:rPr lang="nl-NL" sz="1800" dirty="0"/>
              <a:t/>
            </a:r>
            <a:br>
              <a:rPr lang="nl-NL" sz="1800" dirty="0"/>
            </a:br>
            <a:r>
              <a:rPr lang="nl-NL" sz="1800" dirty="0"/>
              <a:t/>
            </a:r>
            <a:br>
              <a:rPr lang="nl-NL" sz="1800" dirty="0"/>
            </a:br>
            <a:endParaRPr lang="nl-NL" sz="1800" dirty="0"/>
          </a:p>
        </p:txBody>
      </p:sp>
      <p:sp>
        <p:nvSpPr>
          <p:cNvPr id="4" name="Rectangle 3"/>
          <p:cNvSpPr/>
          <p:nvPr/>
        </p:nvSpPr>
        <p:spPr>
          <a:xfrm>
            <a:off x="5486400" y="1059571"/>
            <a:ext cx="6096000" cy="4242187"/>
          </a:xfrm>
          <a:prstGeom prst="rect">
            <a:avLst/>
          </a:prstGeom>
        </p:spPr>
        <p:txBody>
          <a:bodyPr>
            <a:spAutoFit/>
          </a:bodyPr>
          <a:lstStyle/>
          <a:p>
            <a:r>
              <a:rPr lang="nl-NL" sz="2000" dirty="0" smtClean="0"/>
              <a:t>2) </a:t>
            </a:r>
            <a:r>
              <a:rPr lang="nl-NL" sz="2000" dirty="0"/>
              <a:t>Le Parent Manager dans </a:t>
            </a:r>
            <a:r>
              <a:rPr lang="nl-NL" sz="2000" dirty="0" err="1"/>
              <a:t>l’App</a:t>
            </a:r>
            <a:r>
              <a:rPr lang="nl-NL" sz="2000" dirty="0"/>
              <a:t> “Hockey Belgium”</a:t>
            </a:r>
          </a:p>
          <a:p>
            <a:pPr marL="228600" lvl="1" indent="-228600">
              <a:lnSpc>
                <a:spcPct val="150000"/>
              </a:lnSpc>
              <a:spcBef>
                <a:spcPts val="1000"/>
              </a:spcBef>
              <a:buFont typeface="Arial" panose="020B0604020202020204" pitchFamily="34" charset="0"/>
              <a:buChar char="•"/>
            </a:pPr>
            <a:r>
              <a:rPr lang="nl-NL" sz="1600" dirty="0"/>
              <a:t>L’ App “Hockey Belgium”</a:t>
            </a:r>
          </a:p>
          <a:p>
            <a:pPr marL="228600" lvl="1" indent="-228600">
              <a:lnSpc>
                <a:spcPct val="150000"/>
              </a:lnSpc>
              <a:spcBef>
                <a:spcPts val="1000"/>
              </a:spcBef>
              <a:buFont typeface="Arial" panose="020B0604020202020204" pitchFamily="34" charset="0"/>
              <a:buChar char="•"/>
            </a:pPr>
            <a:r>
              <a:rPr lang="fr-FR" sz="1600" dirty="0"/>
              <a:t>Créer un compte “Hockey </a:t>
            </a:r>
            <a:r>
              <a:rPr lang="fr-FR" sz="1600" dirty="0" err="1"/>
              <a:t>Belgium</a:t>
            </a:r>
            <a:r>
              <a:rPr lang="fr-FR" sz="1600" dirty="0"/>
              <a:t>”</a:t>
            </a:r>
          </a:p>
          <a:p>
            <a:pPr marL="228600" lvl="1" indent="-228600">
              <a:lnSpc>
                <a:spcPct val="150000"/>
              </a:lnSpc>
              <a:spcBef>
                <a:spcPts val="1000"/>
              </a:spcBef>
              <a:buFont typeface="Arial" panose="020B0604020202020204" pitchFamily="34" charset="0"/>
              <a:buChar char="•"/>
            </a:pPr>
            <a:r>
              <a:rPr lang="nl-NL" sz="1600" dirty="0"/>
              <a:t>Le Team Manager dans “Hockey Belgium”</a:t>
            </a:r>
          </a:p>
          <a:p>
            <a:pPr marL="228600" lvl="1" indent="-228600">
              <a:lnSpc>
                <a:spcPct val="150000"/>
              </a:lnSpc>
              <a:spcBef>
                <a:spcPts val="1000"/>
              </a:spcBef>
              <a:buFont typeface="Arial" panose="020B0604020202020204" pitchFamily="34" charset="0"/>
              <a:buChar char="•"/>
            </a:pPr>
            <a:r>
              <a:rPr lang="en-GB" sz="1600" dirty="0"/>
              <a:t>La </a:t>
            </a:r>
            <a:r>
              <a:rPr lang="en-GB" sz="1600" dirty="0" err="1"/>
              <a:t>Feuille</a:t>
            </a:r>
            <a:r>
              <a:rPr lang="en-GB" sz="1600" dirty="0"/>
              <a:t> de Match </a:t>
            </a:r>
            <a:r>
              <a:rPr lang="en-GB" sz="1600" dirty="0" err="1" smtClean="0"/>
              <a:t>Digitale</a:t>
            </a:r>
            <a:r>
              <a:rPr lang="en-GB" sz="1600" dirty="0" smtClean="0"/>
              <a:t> (FDM)</a:t>
            </a:r>
            <a:endParaRPr lang="en-GB" sz="1600" dirty="0"/>
          </a:p>
          <a:p>
            <a:pPr marL="685800" lvl="3" indent="-228600">
              <a:lnSpc>
                <a:spcPct val="150000"/>
              </a:lnSpc>
              <a:spcBef>
                <a:spcPts val="1000"/>
              </a:spcBef>
              <a:buFont typeface="Arial" panose="020B0604020202020204" pitchFamily="34" charset="0"/>
              <a:buChar char="•"/>
            </a:pPr>
            <a:r>
              <a:rPr lang="fr-FR" sz="1400" dirty="0"/>
              <a:t>1) Remplir la liste des joueurs</a:t>
            </a:r>
          </a:p>
          <a:p>
            <a:pPr marL="685800" lvl="3" indent="-228600">
              <a:lnSpc>
                <a:spcPct val="150000"/>
              </a:lnSpc>
              <a:spcBef>
                <a:spcPts val="1000"/>
              </a:spcBef>
              <a:buFont typeface="Arial" panose="020B0604020202020204" pitchFamily="34" charset="0"/>
              <a:buChar char="•"/>
            </a:pPr>
            <a:r>
              <a:rPr lang="fr-FR" sz="1400" dirty="0"/>
              <a:t>2) Ajouter des arbitres</a:t>
            </a:r>
          </a:p>
          <a:p>
            <a:pPr marL="685800" lvl="3" indent="-228600">
              <a:lnSpc>
                <a:spcPct val="150000"/>
              </a:lnSpc>
              <a:spcBef>
                <a:spcPts val="1000"/>
              </a:spcBef>
              <a:buFont typeface="Arial" panose="020B0604020202020204" pitchFamily="34" charset="0"/>
              <a:buChar char="•"/>
            </a:pPr>
            <a:r>
              <a:rPr lang="fr-FR" sz="1400" dirty="0"/>
              <a:t>3) Aider les arbitres à valider </a:t>
            </a:r>
            <a:r>
              <a:rPr lang="fr-FR" sz="1400" dirty="0" smtClean="0"/>
              <a:t>la FDM, </a:t>
            </a:r>
            <a:r>
              <a:rPr lang="fr-FR" sz="1400" dirty="0"/>
              <a:t>puis remplir le rapport du match</a:t>
            </a:r>
            <a:endParaRPr lang="en-GB" sz="1400" dirty="0"/>
          </a:p>
          <a:p>
            <a:pPr marL="228600" lvl="1" indent="-228600">
              <a:lnSpc>
                <a:spcPct val="150000"/>
              </a:lnSpc>
              <a:spcBef>
                <a:spcPts val="1000"/>
              </a:spcBef>
              <a:buFont typeface="Arial" panose="020B0604020202020204" pitchFamily="34" charset="0"/>
              <a:buChar char="•"/>
            </a:pPr>
            <a:r>
              <a:rPr lang="en-GB" sz="1600" dirty="0"/>
              <a:t>Aide &amp; Support</a:t>
            </a:r>
            <a:endParaRPr lang="fr-FR" sz="1600" dirty="0"/>
          </a:p>
        </p:txBody>
      </p:sp>
    </p:spTree>
    <p:extLst>
      <p:ext uri="{BB962C8B-B14F-4D97-AF65-F5344CB8AC3E}">
        <p14:creationId xmlns:p14="http://schemas.microsoft.com/office/powerpoint/2010/main" val="954158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956" y="286562"/>
            <a:ext cx="10053918" cy="512827"/>
          </a:xfrm>
        </p:spPr>
        <p:txBody>
          <a:bodyPr/>
          <a:lstStyle/>
          <a:p>
            <a:r>
              <a:rPr lang="en-GB" sz="3600" b="1" dirty="0" smtClean="0">
                <a:solidFill>
                  <a:srgbClr val="0070C0"/>
                </a:solidFill>
                <a:latin typeface="+mn-lt"/>
              </a:rPr>
              <a:t>La </a:t>
            </a:r>
            <a:r>
              <a:rPr lang="en-GB" sz="3600" b="1" dirty="0" err="1" smtClean="0">
                <a:solidFill>
                  <a:srgbClr val="0070C0"/>
                </a:solidFill>
                <a:latin typeface="+mn-lt"/>
              </a:rPr>
              <a:t>Feuille</a:t>
            </a:r>
            <a:r>
              <a:rPr lang="en-GB" sz="3600" b="1" dirty="0" smtClean="0">
                <a:solidFill>
                  <a:srgbClr val="0070C0"/>
                </a:solidFill>
                <a:latin typeface="+mn-lt"/>
              </a:rPr>
              <a:t> de Match </a:t>
            </a:r>
            <a:r>
              <a:rPr lang="en-GB" sz="3600" b="1" dirty="0" err="1" smtClean="0">
                <a:solidFill>
                  <a:srgbClr val="0070C0"/>
                </a:solidFill>
                <a:latin typeface="+mn-lt"/>
              </a:rPr>
              <a:t>Digitale</a:t>
            </a:r>
            <a:endParaRPr lang="nl-NL" sz="3600" b="1" dirty="0">
              <a:solidFill>
                <a:srgbClr val="0070C0"/>
              </a:solidFill>
              <a:latin typeface="+mn-lt"/>
            </a:endParaRPr>
          </a:p>
        </p:txBody>
      </p:sp>
      <p:sp>
        <p:nvSpPr>
          <p:cNvPr id="3" name="Content Placeholder 2"/>
          <p:cNvSpPr>
            <a:spLocks noGrp="1"/>
          </p:cNvSpPr>
          <p:nvPr>
            <p:ph sz="half" idx="1"/>
          </p:nvPr>
        </p:nvSpPr>
        <p:spPr>
          <a:xfrm>
            <a:off x="968956" y="899338"/>
            <a:ext cx="10053918" cy="4430307"/>
          </a:xfrm>
        </p:spPr>
        <p:txBody>
          <a:bodyPr/>
          <a:lstStyle/>
          <a:p>
            <a:pPr marL="0" indent="0">
              <a:buNone/>
            </a:pPr>
            <a:r>
              <a:rPr lang="fr-FR" sz="1800" dirty="0" smtClean="0"/>
              <a:t>En tant que Team Manager, vous êtes responsable de la FDM de votre équipe. </a:t>
            </a:r>
          </a:p>
          <a:p>
            <a:pPr marL="0" indent="0">
              <a:buNone/>
            </a:pPr>
            <a:r>
              <a:rPr lang="fr-FR" sz="1800" b="1" dirty="0" smtClean="0"/>
              <a:t>1) Remplir la liste des joueurs:</a:t>
            </a:r>
          </a:p>
          <a:p>
            <a:pPr lvl="1">
              <a:lnSpc>
                <a:spcPct val="100000"/>
              </a:lnSpc>
            </a:pPr>
            <a:r>
              <a:rPr lang="fr-FR" sz="1400" dirty="0" smtClean="0"/>
              <a:t>Allez dans votre programme, choisissez </a:t>
            </a:r>
            <a:r>
              <a:rPr lang="fr-FR" sz="1400" dirty="0"/>
              <a:t>le match concerné et appuyez sur </a:t>
            </a:r>
            <a:r>
              <a:rPr lang="fr-FR" sz="1400" b="1" i="1" dirty="0"/>
              <a:t>feuille de match digitale</a:t>
            </a:r>
            <a:r>
              <a:rPr lang="fr-FR" sz="1400" dirty="0"/>
              <a:t>.</a:t>
            </a:r>
            <a:r>
              <a:rPr lang="fr-FR" i="1" dirty="0"/>
              <a:t> </a:t>
            </a:r>
            <a:endParaRPr lang="fr-FR" i="1" dirty="0" smtClean="0"/>
          </a:p>
          <a:p>
            <a:pPr lvl="1">
              <a:lnSpc>
                <a:spcPct val="100000"/>
              </a:lnSpc>
            </a:pPr>
            <a:r>
              <a:rPr lang="fr-FR" sz="1400" dirty="0" smtClean="0"/>
              <a:t>Cliquez sur le nom de votre équipe qui apparait </a:t>
            </a:r>
            <a:r>
              <a:rPr lang="fr-FR" sz="1400" dirty="0"/>
              <a:t>en bleu. </a:t>
            </a:r>
            <a:r>
              <a:rPr lang="fr-FR" sz="1400" dirty="0" smtClean="0"/>
              <a:t>Appuyez </a:t>
            </a:r>
            <a:r>
              <a:rPr lang="fr-FR" sz="1400" dirty="0"/>
              <a:t>sur le logo de votre équipe pour ouvrir la </a:t>
            </a:r>
            <a:r>
              <a:rPr lang="fr-FR" sz="1400" b="1" i="1" dirty="0"/>
              <a:t>liste des </a:t>
            </a:r>
            <a:r>
              <a:rPr lang="fr-FR" sz="1400" b="1" i="1" dirty="0" smtClean="0"/>
              <a:t>joueurs.</a:t>
            </a:r>
          </a:p>
          <a:p>
            <a:pPr lvl="1">
              <a:lnSpc>
                <a:spcPct val="100000"/>
              </a:lnSpc>
            </a:pPr>
            <a:r>
              <a:rPr lang="fr-FR" sz="1400" dirty="0" smtClean="0"/>
              <a:t>Vous verrez alors la composition des joueurs et du staff. Grâce à l’option </a:t>
            </a:r>
            <a:r>
              <a:rPr lang="fr-FR" sz="1400" b="1" dirty="0" smtClean="0"/>
              <a:t>Manager</a:t>
            </a:r>
            <a:r>
              <a:rPr lang="fr-FR" sz="1400" dirty="0" smtClean="0"/>
              <a:t> dans le menu de l’App, vous pouvez compléter/modifier la liste des joueurs du match concerné. </a:t>
            </a:r>
          </a:p>
          <a:p>
            <a:pPr lvl="1">
              <a:lnSpc>
                <a:spcPct val="100000"/>
              </a:lnSpc>
            </a:pPr>
            <a:r>
              <a:rPr lang="fr-FR" sz="1400" dirty="0"/>
              <a:t>Dans la liste de joueurs vous pouvez </a:t>
            </a:r>
            <a:r>
              <a:rPr lang="fr-FR" sz="1400" b="1" dirty="0"/>
              <a:t>chercher</a:t>
            </a:r>
            <a:r>
              <a:rPr lang="fr-FR" sz="1400" dirty="0"/>
              <a:t>, </a:t>
            </a:r>
            <a:r>
              <a:rPr lang="fr-FR" sz="1400" b="1" dirty="0"/>
              <a:t>ajouter</a:t>
            </a:r>
            <a:r>
              <a:rPr lang="fr-FR" sz="1400" dirty="0"/>
              <a:t>, </a:t>
            </a:r>
            <a:r>
              <a:rPr lang="fr-FR" sz="1400" b="1" dirty="0"/>
              <a:t>supprimer</a:t>
            </a:r>
            <a:r>
              <a:rPr lang="fr-FR" sz="1400" dirty="0"/>
              <a:t> et </a:t>
            </a:r>
            <a:r>
              <a:rPr lang="fr-FR" sz="1400" b="1" dirty="0"/>
              <a:t>modifier</a:t>
            </a:r>
            <a:r>
              <a:rPr lang="fr-FR" sz="1400" dirty="0"/>
              <a:t> des joueurs/membres du staff. Vous pouvez également modifier certaines données de ces joueurs, telles que la nomination du capitaine et la position d'un joueur. Sélectionnez le joueur en tapant dessus. Ensuite, en haut de l'écran les différentes options sont </a:t>
            </a:r>
            <a:r>
              <a:rPr lang="fr-FR" sz="1400" dirty="0" smtClean="0"/>
              <a:t>affichées. Vous pouvez également ajouter un joueur qui n’est pas dans la composition votre équipe mais qui vient la renforcer en cas de besoin (via l’</a:t>
            </a:r>
            <a:r>
              <a:rPr lang="fr-FR" sz="1400" dirty="0"/>
              <a:t>o</a:t>
            </a:r>
            <a:r>
              <a:rPr lang="fr-FR" sz="1400" dirty="0" smtClean="0"/>
              <a:t>nglet « recherche »).</a:t>
            </a:r>
            <a:endParaRPr lang="fr-FR" sz="1400" dirty="0"/>
          </a:p>
          <a:p>
            <a:pPr lvl="1" fontAlgn="base">
              <a:lnSpc>
                <a:spcPct val="100000"/>
              </a:lnSpc>
            </a:pPr>
            <a:r>
              <a:rPr lang="fr-FR" sz="1400" dirty="0" smtClean="0"/>
              <a:t>Une fois que votre liste est complète, vous devez </a:t>
            </a:r>
            <a:r>
              <a:rPr lang="fr-FR" sz="1400" b="1" dirty="0" smtClean="0"/>
              <a:t>marquer votre accord </a:t>
            </a:r>
            <a:r>
              <a:rPr lang="fr-FR" sz="1400" dirty="0" smtClean="0"/>
              <a:t>en bas de l’écran. </a:t>
            </a:r>
          </a:p>
          <a:p>
            <a:pPr lvl="1" fontAlgn="base">
              <a:lnSpc>
                <a:spcPct val="100000"/>
              </a:lnSpc>
            </a:pPr>
            <a:r>
              <a:rPr lang="fr-FR" sz="1400" dirty="0" smtClean="0"/>
              <a:t>Ensuite, vous devez </a:t>
            </a:r>
            <a:r>
              <a:rPr lang="fr-FR" sz="1400" b="1" dirty="0" smtClean="0"/>
              <a:t>envoyer la FDM aux arbitres </a:t>
            </a:r>
            <a:r>
              <a:rPr lang="fr-FR" sz="1400" dirty="0" smtClean="0"/>
              <a:t>de la rencontre. </a:t>
            </a:r>
          </a:p>
          <a:p>
            <a:pPr lvl="1" fontAlgn="base">
              <a:lnSpc>
                <a:spcPct val="100000"/>
              </a:lnSpc>
            </a:pPr>
            <a:r>
              <a:rPr lang="fr-FR" sz="1400" dirty="0" smtClean="0"/>
              <a:t>Vous </a:t>
            </a:r>
            <a:r>
              <a:rPr lang="fr-FR" sz="1400" dirty="0"/>
              <a:t>aurez accès à la composition de l’équipe adverse lorsque celle-ci aura été envoyée aux arbitres de la rencontre. </a:t>
            </a:r>
            <a:endParaRPr lang="fr-FR" sz="1400" dirty="0" smtClean="0"/>
          </a:p>
          <a:p>
            <a:pPr lvl="1">
              <a:lnSpc>
                <a:spcPct val="100000"/>
              </a:lnSpc>
            </a:pPr>
            <a:r>
              <a:rPr lang="fr-FR" sz="1400" dirty="0"/>
              <a:t>La </a:t>
            </a:r>
            <a:r>
              <a:rPr lang="fr-FR" sz="1400" dirty="0" smtClean="0"/>
              <a:t>FDM doit </a:t>
            </a:r>
            <a:r>
              <a:rPr lang="fr-FR" sz="1400" dirty="0"/>
              <a:t>être remplie maximum </a:t>
            </a:r>
            <a:r>
              <a:rPr lang="fr-FR" sz="1400" b="1" dirty="0"/>
              <a:t>30 min </a:t>
            </a:r>
            <a:r>
              <a:rPr lang="fr-FR" sz="1400" dirty="0"/>
              <a:t>avant le </a:t>
            </a:r>
            <a:r>
              <a:rPr lang="fr-FR" sz="1400" dirty="0" smtClean="0"/>
              <a:t>match.</a:t>
            </a:r>
          </a:p>
          <a:p>
            <a:pPr lvl="1">
              <a:lnSpc>
                <a:spcPct val="100000"/>
              </a:lnSpc>
            </a:pPr>
            <a:r>
              <a:rPr lang="fr-FR" sz="1400" dirty="0"/>
              <a:t>Attention ! Une fois la feuille envoyée aux arbitres, il n’est plus possible de la modifier. La rencontre aura le statut « </a:t>
            </a:r>
            <a:r>
              <a:rPr lang="fr-FR" sz="1400" b="1" i="1" dirty="0"/>
              <a:t>attendre l’officiel</a:t>
            </a:r>
            <a:r>
              <a:rPr lang="fr-FR" sz="1400" dirty="0"/>
              <a:t> </a:t>
            </a:r>
            <a:r>
              <a:rPr lang="fr-FR" sz="1400" dirty="0" smtClean="0"/>
              <a:t>». Seuls les arbitres et le secrétaire de feuille de match pourront encore modifier la FDM. </a:t>
            </a:r>
            <a:endParaRPr lang="fr-FR" sz="1400" dirty="0"/>
          </a:p>
          <a:p>
            <a:pPr lvl="1">
              <a:lnSpc>
                <a:spcPct val="100000"/>
              </a:lnSpc>
            </a:pPr>
            <a:endParaRPr lang="fr-FR" sz="1400" dirty="0" smtClean="0"/>
          </a:p>
        </p:txBody>
      </p:sp>
      <p:sp>
        <p:nvSpPr>
          <p:cNvPr id="4" name="TextBox 3"/>
          <p:cNvSpPr txBox="1"/>
          <p:nvPr/>
        </p:nvSpPr>
        <p:spPr>
          <a:xfrm>
            <a:off x="3413822" y="5666422"/>
            <a:ext cx="6505240" cy="430887"/>
          </a:xfrm>
          <a:prstGeom prst="rect">
            <a:avLst/>
          </a:prstGeom>
          <a:noFill/>
        </p:spPr>
        <p:txBody>
          <a:bodyPr wrap="square" rtlCol="0">
            <a:spAutoFit/>
          </a:bodyPr>
          <a:lstStyle/>
          <a:p>
            <a:r>
              <a:rPr lang="fr-FR" sz="2200" b="1" dirty="0" smtClean="0"/>
              <a:t>Plus d’infos: </a:t>
            </a:r>
            <a:r>
              <a:rPr lang="fr-FR" sz="2200" b="1" dirty="0" smtClean="0">
                <a:hlinkClick r:id="rId2"/>
              </a:rPr>
              <a:t>Mode d’emploi illustré</a:t>
            </a:r>
            <a:r>
              <a:rPr lang="fr-FR" sz="2200" b="1" dirty="0" smtClean="0"/>
              <a:t> &amp; </a:t>
            </a:r>
            <a:r>
              <a:rPr lang="fr-FR" sz="2200" b="1" dirty="0" smtClean="0">
                <a:hlinkClick r:id="rId3"/>
              </a:rPr>
              <a:t>Tuto Vidéo</a:t>
            </a:r>
            <a:endParaRPr lang="nl-BE" sz="2200" b="1" dirty="0"/>
          </a:p>
        </p:txBody>
      </p:sp>
    </p:spTree>
    <p:extLst>
      <p:ext uri="{BB962C8B-B14F-4D97-AF65-F5344CB8AC3E}">
        <p14:creationId xmlns:p14="http://schemas.microsoft.com/office/powerpoint/2010/main" val="2531335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956" y="633133"/>
            <a:ext cx="10053918" cy="631571"/>
          </a:xfrm>
        </p:spPr>
        <p:txBody>
          <a:bodyPr/>
          <a:lstStyle/>
          <a:p>
            <a:r>
              <a:rPr lang="en-GB" sz="3600" b="1" dirty="0" smtClean="0">
                <a:solidFill>
                  <a:srgbClr val="0070C0"/>
                </a:solidFill>
                <a:latin typeface="+mn-lt"/>
              </a:rPr>
              <a:t>La </a:t>
            </a:r>
            <a:r>
              <a:rPr lang="en-GB" sz="3600" b="1" dirty="0" err="1" smtClean="0">
                <a:solidFill>
                  <a:srgbClr val="0070C0"/>
                </a:solidFill>
                <a:latin typeface="+mn-lt"/>
              </a:rPr>
              <a:t>Feuille</a:t>
            </a:r>
            <a:r>
              <a:rPr lang="en-GB" sz="3600" b="1" dirty="0" smtClean="0">
                <a:solidFill>
                  <a:srgbClr val="0070C0"/>
                </a:solidFill>
                <a:latin typeface="+mn-lt"/>
              </a:rPr>
              <a:t> de Match </a:t>
            </a:r>
            <a:r>
              <a:rPr lang="en-GB" sz="3600" b="1" dirty="0" err="1" smtClean="0">
                <a:solidFill>
                  <a:srgbClr val="0070C0"/>
                </a:solidFill>
                <a:latin typeface="+mn-lt"/>
              </a:rPr>
              <a:t>Digitale</a:t>
            </a:r>
            <a:endParaRPr lang="nl-NL" sz="3600" b="1" dirty="0">
              <a:solidFill>
                <a:srgbClr val="0070C0"/>
              </a:solidFill>
              <a:latin typeface="+mn-lt"/>
            </a:endParaRPr>
          </a:p>
        </p:txBody>
      </p:sp>
      <p:sp>
        <p:nvSpPr>
          <p:cNvPr id="3" name="Content Placeholder 2"/>
          <p:cNvSpPr>
            <a:spLocks noGrp="1"/>
          </p:cNvSpPr>
          <p:nvPr>
            <p:ph sz="half" idx="1"/>
          </p:nvPr>
        </p:nvSpPr>
        <p:spPr>
          <a:xfrm>
            <a:off x="968956" y="1581785"/>
            <a:ext cx="10053918" cy="2206444"/>
          </a:xfrm>
        </p:spPr>
        <p:txBody>
          <a:bodyPr/>
          <a:lstStyle/>
          <a:p>
            <a:pPr marL="0" indent="0">
              <a:lnSpc>
                <a:spcPct val="150000"/>
              </a:lnSpc>
              <a:buNone/>
            </a:pPr>
            <a:r>
              <a:rPr lang="fr-FR" sz="1800" b="1" dirty="0"/>
              <a:t>2</a:t>
            </a:r>
            <a:r>
              <a:rPr lang="fr-FR" sz="1800" b="1" dirty="0" smtClean="0"/>
              <a:t>) Ajouter des arbitres:</a:t>
            </a:r>
          </a:p>
          <a:p>
            <a:pPr>
              <a:lnSpc>
                <a:spcPct val="150000"/>
              </a:lnSpc>
            </a:pPr>
            <a:r>
              <a:rPr lang="fr-FR" sz="1400" dirty="0"/>
              <a:t>Un </a:t>
            </a:r>
            <a:r>
              <a:rPr lang="fr-FR" sz="1400" dirty="0" smtClean="0"/>
              <a:t>arbitre national est nommé que pour les rencontres de certaines divisions nationales. Pour toutes les autres divisions, </a:t>
            </a:r>
            <a:r>
              <a:rPr lang="fr-FR" sz="1400" b="1" dirty="0" smtClean="0"/>
              <a:t>les arbitres doivent être désignés dans l’App par l’équipe visitée</a:t>
            </a:r>
            <a:r>
              <a:rPr lang="fr-FR" sz="1400" dirty="0" smtClean="0"/>
              <a:t>. Les arbitres désignés recevront la FDM dans leur programme personnel dans l’App.</a:t>
            </a:r>
          </a:p>
          <a:p>
            <a:pPr>
              <a:lnSpc>
                <a:spcPct val="150000"/>
              </a:lnSpc>
            </a:pPr>
            <a:r>
              <a:rPr lang="fr-FR" sz="1400" dirty="0"/>
              <a:t>Attention: L'ajout / la modification d'un arbitre n'est possible que le </a:t>
            </a:r>
            <a:r>
              <a:rPr lang="fr-FR" sz="1400" b="1" dirty="0"/>
              <a:t>jour du match</a:t>
            </a:r>
            <a:r>
              <a:rPr lang="fr-FR" sz="1400" dirty="0"/>
              <a:t>. </a:t>
            </a:r>
            <a:endParaRPr lang="fr-FR" sz="1400" dirty="0" smtClean="0"/>
          </a:p>
          <a:p>
            <a:pPr>
              <a:lnSpc>
                <a:spcPct val="150000"/>
              </a:lnSpc>
            </a:pPr>
            <a:r>
              <a:rPr lang="fr-FR" sz="1400" dirty="0" smtClean="0"/>
              <a:t>Sur la FDM, vous pouvez ajouter des arbitres en appuyant sur le « + » à côté de l’arbitre. Vous accédez ensuite à un écran de recherche où vous pouvez chercher et ajouter les personnes qui arbitreront le match. </a:t>
            </a:r>
          </a:p>
          <a:p>
            <a:endParaRPr lang="fr-FR" sz="1400" dirty="0"/>
          </a:p>
        </p:txBody>
      </p:sp>
      <p:sp>
        <p:nvSpPr>
          <p:cNvPr id="4" name="TextBox 3"/>
          <p:cNvSpPr txBox="1"/>
          <p:nvPr/>
        </p:nvSpPr>
        <p:spPr>
          <a:xfrm>
            <a:off x="3043740" y="4760536"/>
            <a:ext cx="5904349" cy="430887"/>
          </a:xfrm>
          <a:prstGeom prst="rect">
            <a:avLst/>
          </a:prstGeom>
          <a:noFill/>
        </p:spPr>
        <p:txBody>
          <a:bodyPr wrap="square" rtlCol="0">
            <a:spAutoFit/>
          </a:bodyPr>
          <a:lstStyle/>
          <a:p>
            <a:r>
              <a:rPr lang="fr-FR" sz="2200" b="1" dirty="0" smtClean="0"/>
              <a:t>Plus d’infos: </a:t>
            </a:r>
            <a:r>
              <a:rPr lang="fr-FR" sz="2200" b="1" dirty="0" smtClean="0">
                <a:hlinkClick r:id="rId2"/>
              </a:rPr>
              <a:t>Mode d’emploi illustré</a:t>
            </a:r>
            <a:r>
              <a:rPr lang="fr-FR" sz="2200" b="1" dirty="0" smtClean="0"/>
              <a:t> &amp; </a:t>
            </a:r>
            <a:r>
              <a:rPr lang="fr-FR" sz="2200" b="1" dirty="0" smtClean="0">
                <a:hlinkClick r:id="rId3"/>
              </a:rPr>
              <a:t>Tuto Vidéo</a:t>
            </a:r>
            <a:endParaRPr lang="nl-BE" sz="2200" b="1" dirty="0"/>
          </a:p>
        </p:txBody>
      </p:sp>
    </p:spTree>
    <p:extLst>
      <p:ext uri="{BB962C8B-B14F-4D97-AF65-F5344CB8AC3E}">
        <p14:creationId xmlns:p14="http://schemas.microsoft.com/office/powerpoint/2010/main" val="1480091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956" y="284007"/>
            <a:ext cx="10053918" cy="631571"/>
          </a:xfrm>
        </p:spPr>
        <p:txBody>
          <a:bodyPr/>
          <a:lstStyle/>
          <a:p>
            <a:r>
              <a:rPr lang="en-GB" sz="3600" b="1" dirty="0" smtClean="0">
                <a:solidFill>
                  <a:srgbClr val="0070C0"/>
                </a:solidFill>
                <a:latin typeface="+mn-lt"/>
              </a:rPr>
              <a:t>La </a:t>
            </a:r>
            <a:r>
              <a:rPr lang="en-GB" sz="3600" b="1" dirty="0" err="1" smtClean="0">
                <a:solidFill>
                  <a:srgbClr val="0070C0"/>
                </a:solidFill>
                <a:latin typeface="+mn-lt"/>
              </a:rPr>
              <a:t>Feuille</a:t>
            </a:r>
            <a:r>
              <a:rPr lang="en-GB" sz="3600" b="1" dirty="0" smtClean="0">
                <a:solidFill>
                  <a:srgbClr val="0070C0"/>
                </a:solidFill>
                <a:latin typeface="+mn-lt"/>
              </a:rPr>
              <a:t> de Match </a:t>
            </a:r>
            <a:r>
              <a:rPr lang="en-GB" sz="3600" b="1" dirty="0" err="1" smtClean="0">
                <a:solidFill>
                  <a:srgbClr val="0070C0"/>
                </a:solidFill>
                <a:latin typeface="+mn-lt"/>
              </a:rPr>
              <a:t>Digitale</a:t>
            </a:r>
            <a:endParaRPr lang="nl-NL" sz="3600" b="1" dirty="0">
              <a:solidFill>
                <a:srgbClr val="0070C0"/>
              </a:solidFill>
              <a:latin typeface="+mn-lt"/>
            </a:endParaRPr>
          </a:p>
        </p:txBody>
      </p:sp>
      <p:sp>
        <p:nvSpPr>
          <p:cNvPr id="3" name="Content Placeholder 2"/>
          <p:cNvSpPr>
            <a:spLocks noGrp="1"/>
          </p:cNvSpPr>
          <p:nvPr>
            <p:ph sz="half" idx="1"/>
          </p:nvPr>
        </p:nvSpPr>
        <p:spPr>
          <a:xfrm>
            <a:off x="968956" y="1027429"/>
            <a:ext cx="10053918" cy="4351338"/>
          </a:xfrm>
        </p:spPr>
        <p:txBody>
          <a:bodyPr/>
          <a:lstStyle/>
          <a:p>
            <a:pPr marL="0" indent="0">
              <a:buNone/>
            </a:pPr>
            <a:r>
              <a:rPr lang="fr-FR" sz="1800" b="1" dirty="0" smtClean="0"/>
              <a:t>3) Aider les arbitres à valider la FDM, puis remplir le rapport du match:</a:t>
            </a:r>
          </a:p>
          <a:p>
            <a:r>
              <a:rPr lang="fr-FR" sz="1400" dirty="0" smtClean="0"/>
              <a:t>Dès </a:t>
            </a:r>
            <a:r>
              <a:rPr lang="fr-FR" sz="1400" dirty="0"/>
              <a:t>qu'une équipe a </a:t>
            </a:r>
            <a:r>
              <a:rPr lang="fr-FR" sz="1400" dirty="0" smtClean="0"/>
              <a:t>envoyé </a:t>
            </a:r>
            <a:r>
              <a:rPr lang="fr-FR" sz="1400" dirty="0"/>
              <a:t>la liste des joueurs, le statut de cette équipe indique ''attendre l'officiel''. Cela veut dire que l'arbitre (aussi appelé officiel) peut maintenant vérifier </a:t>
            </a:r>
            <a:r>
              <a:rPr lang="fr-FR" sz="1400" dirty="0" smtClean="0"/>
              <a:t>et valider la FDM. </a:t>
            </a:r>
          </a:p>
          <a:p>
            <a:r>
              <a:rPr lang="fr-FR" sz="1400" dirty="0" smtClean="0"/>
              <a:t>L’arbitre reçoit les mêmes fonctionnalités que les managers d’équipe. Ensemble, vous pouvez encore modifier la liste des joueurs si besoin.</a:t>
            </a:r>
          </a:p>
          <a:p>
            <a:r>
              <a:rPr lang="fr-FR" sz="1400" dirty="0" smtClean="0"/>
              <a:t>L’arbitre est responsable pour le </a:t>
            </a:r>
            <a:r>
              <a:rPr lang="fr-FR" sz="1400" b="1" dirty="0" smtClean="0"/>
              <a:t>contrôle d’identité </a:t>
            </a:r>
            <a:r>
              <a:rPr lang="fr-FR" sz="1400" dirty="0" smtClean="0"/>
              <a:t>des joueurs (via leur carte membre sur l’App ou un autre document d’identité).</a:t>
            </a:r>
          </a:p>
          <a:p>
            <a:r>
              <a:rPr lang="fr-FR" sz="1400" dirty="0" smtClean="0"/>
              <a:t>Une fois la vérification faite, l’arbitre doit cliquer sur « </a:t>
            </a:r>
            <a:r>
              <a:rPr lang="fr-FR" sz="1400" b="1" dirty="0" smtClean="0"/>
              <a:t>accord liste de joueurs</a:t>
            </a:r>
            <a:r>
              <a:rPr lang="fr-FR" sz="1400" dirty="0" smtClean="0"/>
              <a:t> » en bas de l’écran. Le statut du match se transforme en « </a:t>
            </a:r>
            <a:r>
              <a:rPr lang="fr-FR" sz="1400" b="1" dirty="0" smtClean="0"/>
              <a:t>approuvé</a:t>
            </a:r>
            <a:r>
              <a:rPr lang="fr-FR" sz="1400" dirty="0" smtClean="0"/>
              <a:t> »</a:t>
            </a:r>
          </a:p>
          <a:p>
            <a:r>
              <a:rPr lang="fr-FR" sz="1400" dirty="0" smtClean="0"/>
              <a:t>Cas particulier: en  cas d’</a:t>
            </a:r>
            <a:r>
              <a:rPr lang="fr-FR" sz="1400" b="1" dirty="0" smtClean="0"/>
              <a:t>annulation du match</a:t>
            </a:r>
            <a:r>
              <a:rPr lang="fr-FR" sz="1400" dirty="0" smtClean="0"/>
              <a:t>, vous devez cliquer sur le petit calendrier en haut à droite de l’écran. Vous serez redirigé vers l’écran de statut du match. Suivez les différentes étapes indiquées. Vous devrez rentrer la raison de l’annulation du match et confirmer l’annulation. </a:t>
            </a:r>
          </a:p>
          <a:p>
            <a:r>
              <a:rPr lang="fr-FR" sz="1400" dirty="0" smtClean="0"/>
              <a:t>En </a:t>
            </a:r>
            <a:r>
              <a:rPr lang="fr-FR" sz="1400" b="1" dirty="0" smtClean="0"/>
              <a:t>fin de match</a:t>
            </a:r>
            <a:r>
              <a:rPr lang="fr-FR" sz="1400" dirty="0" smtClean="0"/>
              <a:t>, les arbitres doivent remplir le rapport du match via l’onglet « </a:t>
            </a:r>
            <a:r>
              <a:rPr lang="fr-FR" sz="1400" b="1" dirty="0" smtClean="0"/>
              <a:t>rapport du match</a:t>
            </a:r>
            <a:r>
              <a:rPr lang="fr-FR" sz="1400" dirty="0" smtClean="0"/>
              <a:t> » qui apparait en bas de l’écran une fois la FDM approuvée. </a:t>
            </a:r>
          </a:p>
          <a:p>
            <a:r>
              <a:rPr lang="fr-FR" sz="1400" dirty="0" smtClean="0"/>
              <a:t>Les arbitres doivent indiquer le </a:t>
            </a:r>
            <a:r>
              <a:rPr lang="fr-FR" sz="1400" b="1" dirty="0" smtClean="0"/>
              <a:t>score</a:t>
            </a:r>
            <a:r>
              <a:rPr lang="fr-FR" sz="1400" dirty="0" smtClean="0"/>
              <a:t> final et les éventuelles </a:t>
            </a:r>
            <a:r>
              <a:rPr lang="fr-FR" sz="1400" b="1" dirty="0" smtClean="0"/>
              <a:t>cartes</a:t>
            </a:r>
            <a:r>
              <a:rPr lang="fr-FR" sz="1400" dirty="0" smtClean="0"/>
              <a:t> distribuées. </a:t>
            </a:r>
          </a:p>
          <a:p>
            <a:r>
              <a:rPr lang="fr-FR" sz="1400" dirty="0"/>
              <a:t>Dès que toutes les informations </a:t>
            </a:r>
            <a:r>
              <a:rPr lang="fr-FR" sz="1400" dirty="0" smtClean="0"/>
              <a:t>sont indiquées, </a:t>
            </a:r>
            <a:r>
              <a:rPr lang="fr-FR" sz="1400" dirty="0"/>
              <a:t>l'arbitre </a:t>
            </a:r>
            <a:r>
              <a:rPr lang="fr-FR" sz="1400" b="1" dirty="0" smtClean="0"/>
              <a:t>valide le match</a:t>
            </a:r>
            <a:r>
              <a:rPr lang="fr-FR" sz="1400" dirty="0" smtClean="0"/>
              <a:t>. Ceci termine le processus administratif du match qui sera enregistré dans l’application et visible dans l’onglet «</a:t>
            </a:r>
            <a:r>
              <a:rPr lang="fr-FR" sz="1400" dirty="0"/>
              <a:t> </a:t>
            </a:r>
            <a:r>
              <a:rPr lang="fr-FR" sz="1400" b="1" dirty="0" smtClean="0"/>
              <a:t>résultats</a:t>
            </a:r>
            <a:r>
              <a:rPr lang="fr-FR" sz="1400" dirty="0" smtClean="0"/>
              <a:t> ».</a:t>
            </a:r>
            <a:endParaRPr lang="fr-FR" sz="1400" dirty="0"/>
          </a:p>
        </p:txBody>
      </p:sp>
      <p:sp>
        <p:nvSpPr>
          <p:cNvPr id="4" name="TextBox 3"/>
          <p:cNvSpPr txBox="1"/>
          <p:nvPr/>
        </p:nvSpPr>
        <p:spPr>
          <a:xfrm>
            <a:off x="3082081" y="5490618"/>
            <a:ext cx="6130771" cy="430887"/>
          </a:xfrm>
          <a:prstGeom prst="rect">
            <a:avLst/>
          </a:prstGeom>
          <a:noFill/>
        </p:spPr>
        <p:txBody>
          <a:bodyPr wrap="square" rtlCol="0">
            <a:spAutoFit/>
          </a:bodyPr>
          <a:lstStyle/>
          <a:p>
            <a:r>
              <a:rPr lang="fr-FR" sz="2200" b="1" dirty="0" smtClean="0"/>
              <a:t>Plus d’infos: </a:t>
            </a:r>
            <a:r>
              <a:rPr lang="fr-FR" sz="2200" b="1" dirty="0" smtClean="0">
                <a:hlinkClick r:id="rId2"/>
              </a:rPr>
              <a:t>Mode d’emploi illustré </a:t>
            </a:r>
            <a:r>
              <a:rPr lang="fr-FR" sz="2200" b="1" dirty="0" smtClean="0"/>
              <a:t>&amp; </a:t>
            </a:r>
            <a:r>
              <a:rPr lang="fr-FR" sz="2200" b="1" dirty="0" smtClean="0">
                <a:hlinkClick r:id="rId3"/>
              </a:rPr>
              <a:t>Tuto Vidéo</a:t>
            </a:r>
            <a:endParaRPr lang="nl-BE" sz="2200" b="1" dirty="0"/>
          </a:p>
        </p:txBody>
      </p:sp>
    </p:spTree>
    <p:extLst>
      <p:ext uri="{BB962C8B-B14F-4D97-AF65-F5344CB8AC3E}">
        <p14:creationId xmlns:p14="http://schemas.microsoft.com/office/powerpoint/2010/main" val="40356529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956" y="382106"/>
            <a:ext cx="10053918" cy="631571"/>
          </a:xfrm>
        </p:spPr>
        <p:txBody>
          <a:bodyPr/>
          <a:lstStyle/>
          <a:p>
            <a:r>
              <a:rPr lang="en-GB" sz="3600" b="1" dirty="0" smtClean="0">
                <a:solidFill>
                  <a:srgbClr val="0070C0"/>
                </a:solidFill>
                <a:latin typeface="+mn-lt"/>
              </a:rPr>
              <a:t>Aide &amp; Support</a:t>
            </a:r>
            <a:endParaRPr lang="nl-NL" sz="3600" b="1" dirty="0">
              <a:solidFill>
                <a:srgbClr val="0070C0"/>
              </a:solidFill>
              <a:latin typeface="+mn-lt"/>
            </a:endParaRPr>
          </a:p>
        </p:txBody>
      </p:sp>
      <p:sp>
        <p:nvSpPr>
          <p:cNvPr id="3" name="Content Placeholder 2"/>
          <p:cNvSpPr>
            <a:spLocks noGrp="1"/>
          </p:cNvSpPr>
          <p:nvPr>
            <p:ph sz="half" idx="1"/>
          </p:nvPr>
        </p:nvSpPr>
        <p:spPr>
          <a:xfrm>
            <a:off x="968956" y="1197790"/>
            <a:ext cx="9220073" cy="4123147"/>
          </a:xfrm>
        </p:spPr>
        <p:txBody>
          <a:bodyPr/>
          <a:lstStyle/>
          <a:p>
            <a:pPr>
              <a:lnSpc>
                <a:spcPct val="150000"/>
              </a:lnSpc>
            </a:pPr>
            <a:r>
              <a:rPr lang="fr-FR" sz="2000" dirty="0" smtClean="0"/>
              <a:t>Les </a:t>
            </a:r>
            <a:r>
              <a:rPr lang="fr-FR" sz="2000" b="1" dirty="0" smtClean="0"/>
              <a:t>supports en ligne de </a:t>
            </a:r>
            <a:r>
              <a:rPr lang="fr-FR" sz="2000" b="1" dirty="0" err="1" smtClean="0"/>
              <a:t>Sportlink</a:t>
            </a:r>
            <a:r>
              <a:rPr lang="fr-FR" sz="2000" b="1" dirty="0" smtClean="0"/>
              <a:t> </a:t>
            </a:r>
            <a:r>
              <a:rPr lang="fr-FR" sz="2000" dirty="0" smtClean="0"/>
              <a:t>expliquent les différentes procédures en détail. Cliquez </a:t>
            </a:r>
            <a:r>
              <a:rPr lang="fr-FR" sz="2000" b="1" dirty="0" smtClean="0">
                <a:hlinkClick r:id="rId2"/>
              </a:rPr>
              <a:t>ICI</a:t>
            </a:r>
            <a:r>
              <a:rPr lang="fr-FR" sz="2000" dirty="0"/>
              <a:t> </a:t>
            </a:r>
            <a:r>
              <a:rPr lang="fr-FR" sz="2000" dirty="0" smtClean="0"/>
              <a:t>pour vous rendre sur le Support </a:t>
            </a:r>
            <a:r>
              <a:rPr lang="fr-FR" sz="2000" dirty="0"/>
              <a:t>C</a:t>
            </a:r>
            <a:r>
              <a:rPr lang="fr-FR" sz="2000" dirty="0" smtClean="0"/>
              <a:t>enter.</a:t>
            </a:r>
          </a:p>
          <a:p>
            <a:pPr>
              <a:lnSpc>
                <a:spcPct val="150000"/>
              </a:lnSpc>
            </a:pPr>
            <a:r>
              <a:rPr lang="fr-FR" sz="2000" dirty="0" smtClean="0"/>
              <a:t>Pour d’autres questions et si vous avez un problème technique, contactez votre </a:t>
            </a:r>
            <a:r>
              <a:rPr lang="fr-FR" sz="2000" b="1" dirty="0" smtClean="0"/>
              <a:t>Secrétaire de Club</a:t>
            </a:r>
            <a:r>
              <a:rPr lang="fr-FR" sz="2000" dirty="0"/>
              <a:t>. Il/Elle a les accès </a:t>
            </a:r>
            <a:r>
              <a:rPr lang="fr-FR" sz="2000" dirty="0" smtClean="0"/>
              <a:t>nécessaires pour </a:t>
            </a:r>
            <a:r>
              <a:rPr lang="fr-FR" sz="2000" dirty="0"/>
              <a:t>vous aider </a:t>
            </a:r>
            <a:r>
              <a:rPr lang="fr-FR" sz="2000" dirty="0" smtClean="0"/>
              <a:t>à compléter </a:t>
            </a:r>
            <a:r>
              <a:rPr lang="fr-FR" sz="2000" dirty="0"/>
              <a:t>et valider la </a:t>
            </a:r>
            <a:r>
              <a:rPr lang="fr-FR" sz="2000" dirty="0" smtClean="0"/>
              <a:t>FDM. </a:t>
            </a:r>
            <a:endParaRPr lang="fr-FR" sz="2000" dirty="0"/>
          </a:p>
          <a:p>
            <a:pPr marL="0" indent="0">
              <a:buNone/>
            </a:pPr>
            <a:endParaRPr lang="fr-FR" sz="1400" dirty="0"/>
          </a:p>
        </p:txBody>
      </p:sp>
    </p:spTree>
    <p:extLst>
      <p:ext uri="{BB962C8B-B14F-4D97-AF65-F5344CB8AC3E}">
        <p14:creationId xmlns:p14="http://schemas.microsoft.com/office/powerpoint/2010/main" val="15839947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9584" y="971368"/>
            <a:ext cx="10053918" cy="4123147"/>
          </a:xfrm>
        </p:spPr>
        <p:txBody>
          <a:bodyPr/>
          <a:lstStyle/>
          <a:p>
            <a:pPr marL="0" indent="0" algn="ctr">
              <a:lnSpc>
                <a:spcPct val="150000"/>
              </a:lnSpc>
              <a:buNone/>
            </a:pPr>
            <a:r>
              <a:rPr lang="fr-FR" sz="3600" b="1" dirty="0">
                <a:solidFill>
                  <a:srgbClr val="0070C0"/>
                </a:solidFill>
                <a:ea typeface="+mj-ea"/>
                <a:cs typeface="+mj-cs"/>
              </a:rPr>
              <a:t>Merci pour votre attention</a:t>
            </a:r>
          </a:p>
          <a:p>
            <a:pPr marL="0" indent="0">
              <a:lnSpc>
                <a:spcPct val="150000"/>
              </a:lnSpc>
              <a:buNone/>
            </a:pPr>
            <a:r>
              <a:rPr lang="fr-FR" u="sng" dirty="0" smtClean="0"/>
              <a:t>Contact:</a:t>
            </a:r>
          </a:p>
          <a:p>
            <a:pPr marL="0" indent="0">
              <a:lnSpc>
                <a:spcPct val="150000"/>
              </a:lnSpc>
              <a:buNone/>
            </a:pPr>
            <a:r>
              <a:rPr lang="fr-FR" sz="2400" dirty="0" smtClean="0"/>
              <a:t>Christophe Tallon – Hockey </a:t>
            </a:r>
            <a:r>
              <a:rPr lang="fr-FR" sz="2400" dirty="0" err="1" smtClean="0"/>
              <a:t>Academy</a:t>
            </a:r>
            <a:r>
              <a:rPr lang="fr-FR" sz="2400" dirty="0" smtClean="0"/>
              <a:t> Project Manager</a:t>
            </a:r>
            <a:r>
              <a:rPr lang="fr-FR" sz="2400" dirty="0"/>
              <a:t> </a:t>
            </a:r>
            <a:r>
              <a:rPr lang="fr-FR" sz="2400" dirty="0" smtClean="0"/>
              <a:t> </a:t>
            </a:r>
            <a:r>
              <a:rPr lang="fr-FR" sz="2400" dirty="0" smtClean="0">
                <a:hlinkClick r:id="rId2"/>
              </a:rPr>
              <a:t>christophe.tallon@hockey.be</a:t>
            </a:r>
            <a:endParaRPr lang="fr-FR" sz="2400" dirty="0" smtClean="0"/>
          </a:p>
          <a:p>
            <a:pPr marL="0" indent="0">
              <a:buNone/>
            </a:pPr>
            <a:endParaRPr lang="fr-FR" sz="1400" dirty="0" smtClean="0"/>
          </a:p>
        </p:txBody>
      </p:sp>
    </p:spTree>
    <p:extLst>
      <p:ext uri="{BB962C8B-B14F-4D97-AF65-F5344CB8AC3E}">
        <p14:creationId xmlns:p14="http://schemas.microsoft.com/office/powerpoint/2010/main" val="183461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34750" y="2024878"/>
            <a:ext cx="5840505" cy="1325563"/>
          </a:xfrm>
        </p:spPr>
        <p:txBody>
          <a:bodyPr/>
          <a:lstStyle/>
          <a:p>
            <a:r>
              <a:rPr lang="en-GB" b="1" dirty="0">
                <a:solidFill>
                  <a:srgbClr val="0070C0"/>
                </a:solidFill>
              </a:rPr>
              <a:t>Le </a:t>
            </a:r>
            <a:r>
              <a:rPr lang="en-GB" b="1" dirty="0" smtClean="0">
                <a:solidFill>
                  <a:srgbClr val="0070C0"/>
                </a:solidFill>
              </a:rPr>
              <a:t>Parent </a:t>
            </a:r>
            <a:r>
              <a:rPr lang="en-GB" b="1" dirty="0">
                <a:solidFill>
                  <a:srgbClr val="0070C0"/>
                </a:solidFill>
              </a:rPr>
              <a:t>Manager, </a:t>
            </a:r>
            <a:r>
              <a:rPr lang="en-GB" b="1" dirty="0" err="1">
                <a:solidFill>
                  <a:srgbClr val="0070C0"/>
                </a:solidFill>
              </a:rPr>
              <a:t>c’est</a:t>
            </a:r>
            <a:r>
              <a:rPr lang="en-GB" b="1" dirty="0">
                <a:solidFill>
                  <a:srgbClr val="0070C0"/>
                </a:solidFill>
              </a:rPr>
              <a:t> qui ?</a:t>
            </a:r>
            <a:endParaRPr lang="nl-NL" dirty="0">
              <a:solidFill>
                <a:srgbClr val="0070C0"/>
              </a:solidFill>
            </a:endParaRPr>
          </a:p>
        </p:txBody>
      </p:sp>
    </p:spTree>
    <p:extLst>
      <p:ext uri="{BB962C8B-B14F-4D97-AF65-F5344CB8AC3E}">
        <p14:creationId xmlns:p14="http://schemas.microsoft.com/office/powerpoint/2010/main" val="2612557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1241" y="564986"/>
            <a:ext cx="10053918" cy="631571"/>
          </a:xfrm>
        </p:spPr>
        <p:txBody>
          <a:bodyPr/>
          <a:lstStyle/>
          <a:p>
            <a:r>
              <a:rPr lang="en-GB" sz="3600" b="1" dirty="0" smtClean="0">
                <a:solidFill>
                  <a:srgbClr val="0070C0"/>
                </a:solidFill>
                <a:latin typeface="+mn-lt"/>
              </a:rPr>
              <a:t>Le Parent Manager, </a:t>
            </a:r>
            <a:r>
              <a:rPr lang="en-GB" sz="3600" b="1" dirty="0" err="1" smtClean="0">
                <a:solidFill>
                  <a:srgbClr val="0070C0"/>
                </a:solidFill>
                <a:latin typeface="+mn-lt"/>
              </a:rPr>
              <a:t>c’est</a:t>
            </a:r>
            <a:r>
              <a:rPr lang="en-GB" sz="3600" b="1" dirty="0" smtClean="0">
                <a:solidFill>
                  <a:srgbClr val="0070C0"/>
                </a:solidFill>
                <a:latin typeface="+mn-lt"/>
              </a:rPr>
              <a:t> qui ?</a:t>
            </a:r>
            <a:endParaRPr lang="nl-NL" sz="3600" b="1" dirty="0">
              <a:solidFill>
                <a:srgbClr val="0070C0"/>
              </a:solidFill>
              <a:latin typeface="+mn-lt"/>
            </a:endParaRPr>
          </a:p>
        </p:txBody>
      </p:sp>
      <p:sp>
        <p:nvSpPr>
          <p:cNvPr id="3" name="Content Placeholder 2"/>
          <p:cNvSpPr>
            <a:spLocks noGrp="1"/>
          </p:cNvSpPr>
          <p:nvPr>
            <p:ph sz="half" idx="1"/>
          </p:nvPr>
        </p:nvSpPr>
        <p:spPr>
          <a:xfrm>
            <a:off x="751241" y="1431689"/>
            <a:ext cx="9490039" cy="3453820"/>
          </a:xfrm>
        </p:spPr>
        <p:txBody>
          <a:bodyPr/>
          <a:lstStyle/>
          <a:p>
            <a:pPr>
              <a:lnSpc>
                <a:spcPct val="150000"/>
              </a:lnSpc>
            </a:pPr>
            <a:r>
              <a:rPr lang="fr-FR" sz="1800" dirty="0" smtClean="0"/>
              <a:t>Normalement, chaque équipe possède un </a:t>
            </a:r>
            <a:r>
              <a:rPr lang="fr-FR" sz="1800" b="1" dirty="0" smtClean="0"/>
              <a:t>Team Manager</a:t>
            </a:r>
            <a:r>
              <a:rPr lang="fr-FR" sz="1800" dirty="0"/>
              <a:t>.</a:t>
            </a:r>
            <a:endParaRPr lang="fr-FR" sz="1800" dirty="0" smtClean="0"/>
          </a:p>
          <a:p>
            <a:pPr>
              <a:lnSpc>
                <a:spcPct val="150000"/>
              </a:lnSpc>
            </a:pPr>
            <a:r>
              <a:rPr lang="fr-FR" sz="1800" dirty="0" smtClean="0"/>
              <a:t>Le Team Manager </a:t>
            </a:r>
            <a:r>
              <a:rPr lang="fr-FR" sz="1800" dirty="0" smtClean="0"/>
              <a:t>est</a:t>
            </a:r>
            <a:r>
              <a:rPr lang="fr-FR" sz="1800" dirty="0" smtClean="0"/>
              <a:t> </a:t>
            </a:r>
            <a:r>
              <a:rPr lang="fr-FR" sz="1800" dirty="0" smtClean="0"/>
              <a:t>un bénévole, un </a:t>
            </a:r>
            <a:r>
              <a:rPr lang="fr-FR" sz="1800" b="1" dirty="0" smtClean="0"/>
              <a:t>parent</a:t>
            </a:r>
            <a:r>
              <a:rPr lang="fr-FR" sz="1800" dirty="0" smtClean="0"/>
              <a:t>, joueur de l’équipe, un membre du club,…</a:t>
            </a:r>
          </a:p>
          <a:p>
            <a:pPr>
              <a:lnSpc>
                <a:spcPct val="150000"/>
              </a:lnSpc>
            </a:pPr>
            <a:r>
              <a:rPr lang="fr-FR" sz="1800" dirty="0" smtClean="0"/>
              <a:t>Dans les équipes jeunes</a:t>
            </a:r>
            <a:r>
              <a:rPr lang="fr-FR" sz="1800" dirty="0"/>
              <a:t>, il s’agit souvent d’un </a:t>
            </a:r>
            <a:r>
              <a:rPr lang="fr-FR" sz="1800" dirty="0" smtClean="0"/>
              <a:t>parent → </a:t>
            </a:r>
            <a:r>
              <a:rPr lang="fr-FR" sz="1800" b="1" dirty="0" smtClean="0"/>
              <a:t>Parent Manager</a:t>
            </a:r>
          </a:p>
          <a:p>
            <a:pPr>
              <a:lnSpc>
                <a:spcPct val="150000"/>
              </a:lnSpc>
            </a:pPr>
            <a:r>
              <a:rPr lang="fr-FR" sz="1800" dirty="0" smtClean="0"/>
              <a:t>Le Parent Manager est une </a:t>
            </a:r>
            <a:r>
              <a:rPr lang="fr-FR" sz="1800" b="1" dirty="0" smtClean="0"/>
              <a:t>membre de l’équipe</a:t>
            </a:r>
            <a:r>
              <a:rPr lang="fr-FR" sz="1800" dirty="0"/>
              <a:t>.</a:t>
            </a:r>
            <a:endParaRPr lang="fr-FR" sz="1800" b="1" dirty="0" smtClean="0"/>
          </a:p>
          <a:p>
            <a:pPr>
              <a:lnSpc>
                <a:spcPct val="150000"/>
              </a:lnSpc>
            </a:pPr>
            <a:r>
              <a:rPr lang="fr-FR" sz="1800" dirty="0" smtClean="0"/>
              <a:t>Il doit être désigné </a:t>
            </a:r>
            <a:r>
              <a:rPr lang="fr-FR" sz="1800" dirty="0"/>
              <a:t>en début de saison par le club </a:t>
            </a:r>
            <a:r>
              <a:rPr lang="fr-FR" sz="1800" dirty="0" smtClean="0"/>
              <a:t>et </a:t>
            </a:r>
            <a:r>
              <a:rPr lang="fr-FR" sz="1800" dirty="0"/>
              <a:t>être </a:t>
            </a:r>
            <a:r>
              <a:rPr lang="fr-FR" sz="1800" dirty="0" smtClean="0"/>
              <a:t>inscrit, dans son équipe, </a:t>
            </a:r>
            <a:r>
              <a:rPr lang="fr-FR" sz="1800" dirty="0"/>
              <a:t>auprès d’une des </a:t>
            </a:r>
            <a:r>
              <a:rPr lang="fr-FR" sz="1800" dirty="0" smtClean="0"/>
              <a:t>Ligues </a:t>
            </a:r>
            <a:r>
              <a:rPr lang="fr-FR" sz="1800" dirty="0"/>
              <a:t>(LFH ou VHL</a:t>
            </a:r>
            <a:r>
              <a:rPr lang="fr-FR" sz="1800" dirty="0" smtClean="0"/>
              <a:t>).</a:t>
            </a:r>
          </a:p>
          <a:p>
            <a:pPr marL="0" indent="0">
              <a:lnSpc>
                <a:spcPct val="150000"/>
              </a:lnSpc>
              <a:buNone/>
            </a:pPr>
            <a:endParaRPr lang="fr-FR" sz="2000" dirty="0"/>
          </a:p>
          <a:p>
            <a:pPr marL="0" indent="0">
              <a:lnSpc>
                <a:spcPct val="150000"/>
              </a:lnSpc>
              <a:buNone/>
            </a:pPr>
            <a:endParaRPr lang="nl-NL" sz="2000" dirty="0"/>
          </a:p>
          <a:p>
            <a:pPr marL="0" indent="0">
              <a:lnSpc>
                <a:spcPct val="150000"/>
              </a:lnSpc>
              <a:buNone/>
            </a:pPr>
            <a:endParaRPr lang="fr-FR" sz="2000" dirty="0" smtClean="0"/>
          </a:p>
          <a:p>
            <a:pPr marL="0" indent="0">
              <a:lnSpc>
                <a:spcPct val="150000"/>
              </a:lnSpc>
              <a:buNone/>
            </a:pPr>
            <a:endParaRPr lang="fr-FR" sz="2000" dirty="0" smtClean="0"/>
          </a:p>
          <a:p>
            <a:pPr>
              <a:lnSpc>
                <a:spcPct val="150000"/>
              </a:lnSpc>
            </a:pPr>
            <a:endParaRPr lang="fr-FR" sz="2000" dirty="0" smtClean="0"/>
          </a:p>
          <a:p>
            <a:pPr marL="0" indent="0">
              <a:lnSpc>
                <a:spcPct val="150000"/>
              </a:lnSpc>
              <a:buNone/>
            </a:pPr>
            <a:endParaRPr lang="fr-FR" sz="2000" dirty="0" smtClean="0"/>
          </a:p>
          <a:p>
            <a:pPr marL="0" indent="0">
              <a:lnSpc>
                <a:spcPct val="150000"/>
              </a:lnSpc>
              <a:buNone/>
            </a:pPr>
            <a:endParaRPr lang="fr-FR" sz="2200" dirty="0" smtClean="0"/>
          </a:p>
        </p:txBody>
      </p:sp>
    </p:spTree>
    <p:extLst>
      <p:ext uri="{BB962C8B-B14F-4D97-AF65-F5344CB8AC3E}">
        <p14:creationId xmlns:p14="http://schemas.microsoft.com/office/powerpoint/2010/main" val="2170257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34750" y="2024878"/>
            <a:ext cx="6016724" cy="1325563"/>
          </a:xfrm>
        </p:spPr>
        <p:txBody>
          <a:bodyPr/>
          <a:lstStyle/>
          <a:p>
            <a:r>
              <a:rPr lang="en-GB" b="1" dirty="0" smtClean="0">
                <a:solidFill>
                  <a:srgbClr val="0070C0"/>
                </a:solidFill>
              </a:rPr>
              <a:t>Les missions du Parent Manager</a:t>
            </a:r>
            <a:endParaRPr lang="nl-NL" b="1" dirty="0">
              <a:solidFill>
                <a:srgbClr val="0070C0"/>
              </a:solidFill>
            </a:endParaRPr>
          </a:p>
        </p:txBody>
      </p:sp>
    </p:spTree>
    <p:extLst>
      <p:ext uri="{BB962C8B-B14F-4D97-AF65-F5344CB8AC3E}">
        <p14:creationId xmlns:p14="http://schemas.microsoft.com/office/powerpoint/2010/main" val="976203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659" y="408232"/>
            <a:ext cx="2209672" cy="631571"/>
          </a:xfrm>
        </p:spPr>
        <p:txBody>
          <a:bodyPr/>
          <a:lstStyle/>
          <a:p>
            <a:r>
              <a:rPr lang="en-GB" sz="3600" b="1" dirty="0" smtClean="0">
                <a:solidFill>
                  <a:srgbClr val="0070C0"/>
                </a:solidFill>
                <a:latin typeface="+mn-lt"/>
              </a:rPr>
              <a:t>Missions</a:t>
            </a:r>
            <a:br>
              <a:rPr lang="en-GB" sz="3600" b="1" dirty="0" smtClean="0">
                <a:solidFill>
                  <a:srgbClr val="0070C0"/>
                </a:solidFill>
                <a:latin typeface="+mn-lt"/>
              </a:rPr>
            </a:br>
            <a:endParaRPr lang="nl-NL" sz="3600" b="1" dirty="0">
              <a:solidFill>
                <a:srgbClr val="0070C0"/>
              </a:solidFill>
              <a:latin typeface="+mn-lt"/>
            </a:endParaRPr>
          </a:p>
        </p:txBody>
      </p:sp>
      <p:sp>
        <p:nvSpPr>
          <p:cNvPr id="3" name="Content Placeholder 2"/>
          <p:cNvSpPr>
            <a:spLocks noGrp="1"/>
          </p:cNvSpPr>
          <p:nvPr>
            <p:ph sz="half" idx="1"/>
          </p:nvPr>
        </p:nvSpPr>
        <p:spPr>
          <a:xfrm>
            <a:off x="768659" y="1039803"/>
            <a:ext cx="10053918" cy="4351338"/>
          </a:xfrm>
        </p:spPr>
        <p:txBody>
          <a:bodyPr/>
          <a:lstStyle/>
          <a:p>
            <a:pPr marL="0" indent="0">
              <a:lnSpc>
                <a:spcPct val="150000"/>
              </a:lnSpc>
              <a:buNone/>
            </a:pPr>
            <a:r>
              <a:rPr lang="fr-FR" sz="1800" dirty="0" smtClean="0"/>
              <a:t>Le Team Manager </a:t>
            </a:r>
            <a:r>
              <a:rPr lang="fr-FR" sz="1800" dirty="0"/>
              <a:t>est responsable de </a:t>
            </a:r>
            <a:r>
              <a:rPr lang="fr-FR" sz="1800" b="1" dirty="0"/>
              <a:t>l’organisation logistique et administrative de l’équipe</a:t>
            </a:r>
            <a:r>
              <a:rPr lang="fr-FR" sz="1800" dirty="0"/>
              <a:t>. Il soulage le coach de toutes les tâches </a:t>
            </a:r>
            <a:r>
              <a:rPr lang="fr-FR" sz="1800" dirty="0" smtClean="0"/>
              <a:t>extra-sportives. Il remplit </a:t>
            </a:r>
            <a:r>
              <a:rPr lang="fr-FR" sz="1800" dirty="0"/>
              <a:t>plusieurs </a:t>
            </a:r>
            <a:r>
              <a:rPr lang="fr-FR" sz="1800" dirty="0" smtClean="0"/>
              <a:t>missions :</a:t>
            </a:r>
          </a:p>
          <a:p>
            <a:pPr>
              <a:lnSpc>
                <a:spcPct val="150000"/>
              </a:lnSpc>
            </a:pPr>
            <a:r>
              <a:rPr lang="fr-FR" sz="1600" dirty="0"/>
              <a:t>Point de contact </a:t>
            </a:r>
          </a:p>
          <a:p>
            <a:pPr>
              <a:lnSpc>
                <a:spcPct val="150000"/>
              </a:lnSpc>
            </a:pPr>
            <a:r>
              <a:rPr lang="fr-FR" sz="1600" dirty="0"/>
              <a:t>Gestion de la tournante arbitrage</a:t>
            </a:r>
          </a:p>
          <a:p>
            <a:pPr>
              <a:lnSpc>
                <a:spcPct val="150000"/>
              </a:lnSpc>
            </a:pPr>
            <a:r>
              <a:rPr lang="fr-FR" sz="1600" dirty="0"/>
              <a:t>Gestion de la tournante covoiturage</a:t>
            </a:r>
          </a:p>
          <a:p>
            <a:pPr>
              <a:lnSpc>
                <a:spcPct val="150000"/>
              </a:lnSpc>
            </a:pPr>
            <a:r>
              <a:rPr lang="fr-FR" sz="1600" dirty="0"/>
              <a:t>Gestion des Parents Fair-Play</a:t>
            </a:r>
          </a:p>
          <a:p>
            <a:pPr>
              <a:lnSpc>
                <a:spcPct val="150000"/>
              </a:lnSpc>
            </a:pPr>
            <a:r>
              <a:rPr lang="fr-FR" sz="1600" dirty="0"/>
              <a:t>Gestion de l’équipement</a:t>
            </a:r>
          </a:p>
          <a:p>
            <a:pPr>
              <a:lnSpc>
                <a:spcPct val="150000"/>
              </a:lnSpc>
            </a:pPr>
            <a:r>
              <a:rPr lang="fr-FR" sz="1600" dirty="0"/>
              <a:t>Gestion des déclarations d’accident</a:t>
            </a:r>
          </a:p>
          <a:p>
            <a:pPr>
              <a:lnSpc>
                <a:spcPct val="150000"/>
              </a:lnSpc>
            </a:pPr>
            <a:r>
              <a:rPr lang="fr-FR" sz="1600" b="1" dirty="0"/>
              <a:t>Gestion de la feuille de match (FDM)</a:t>
            </a:r>
          </a:p>
          <a:p>
            <a:pPr marL="0" indent="0">
              <a:lnSpc>
                <a:spcPct val="150000"/>
              </a:lnSpc>
              <a:buNone/>
            </a:pPr>
            <a:endParaRPr lang="fr-FR" sz="2000" dirty="0" smtClean="0"/>
          </a:p>
          <a:p>
            <a:pPr>
              <a:lnSpc>
                <a:spcPct val="150000"/>
              </a:lnSpc>
            </a:pPr>
            <a:endParaRPr lang="fr-FR" sz="2000" dirty="0" smtClean="0"/>
          </a:p>
          <a:p>
            <a:pPr marL="0" indent="0">
              <a:lnSpc>
                <a:spcPct val="150000"/>
              </a:lnSpc>
              <a:buNone/>
            </a:pPr>
            <a:endParaRPr lang="fr-FR" sz="2000" dirty="0" smtClean="0"/>
          </a:p>
          <a:p>
            <a:pPr marL="0" indent="0">
              <a:lnSpc>
                <a:spcPct val="150000"/>
              </a:lnSpc>
              <a:buNone/>
            </a:pPr>
            <a:endParaRPr lang="fr-FR" sz="2200" dirty="0" smtClean="0"/>
          </a:p>
        </p:txBody>
      </p:sp>
    </p:spTree>
    <p:extLst>
      <p:ext uri="{BB962C8B-B14F-4D97-AF65-F5344CB8AC3E}">
        <p14:creationId xmlns:p14="http://schemas.microsoft.com/office/powerpoint/2010/main" val="2948714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448" y="303729"/>
            <a:ext cx="10053918" cy="631571"/>
          </a:xfrm>
        </p:spPr>
        <p:txBody>
          <a:bodyPr/>
          <a:lstStyle/>
          <a:p>
            <a:r>
              <a:rPr lang="en-GB" sz="3600" b="1" dirty="0" smtClean="0">
                <a:solidFill>
                  <a:srgbClr val="0070C0"/>
                </a:solidFill>
                <a:latin typeface="+mn-lt"/>
              </a:rPr>
              <a:t>Missions</a:t>
            </a:r>
            <a:br>
              <a:rPr lang="en-GB" sz="3600" b="1" dirty="0" smtClean="0">
                <a:solidFill>
                  <a:srgbClr val="0070C0"/>
                </a:solidFill>
                <a:latin typeface="+mn-lt"/>
              </a:rPr>
            </a:br>
            <a:endParaRPr lang="nl-NL" sz="3600" b="1" dirty="0">
              <a:solidFill>
                <a:srgbClr val="0070C0"/>
              </a:solidFill>
              <a:latin typeface="+mn-lt"/>
            </a:endParaRPr>
          </a:p>
        </p:txBody>
      </p:sp>
      <p:sp>
        <p:nvSpPr>
          <p:cNvPr id="3" name="Content Placeholder 2"/>
          <p:cNvSpPr>
            <a:spLocks noGrp="1"/>
          </p:cNvSpPr>
          <p:nvPr>
            <p:ph sz="half" idx="1"/>
          </p:nvPr>
        </p:nvSpPr>
        <p:spPr>
          <a:xfrm>
            <a:off x="655448" y="935299"/>
            <a:ext cx="10053918" cy="4472723"/>
          </a:xfrm>
        </p:spPr>
        <p:txBody>
          <a:bodyPr/>
          <a:lstStyle/>
          <a:p>
            <a:pPr marL="0" indent="0">
              <a:lnSpc>
                <a:spcPct val="150000"/>
              </a:lnSpc>
              <a:buNone/>
            </a:pPr>
            <a:r>
              <a:rPr lang="fr-FR" sz="2400" dirty="0" smtClean="0">
                <a:solidFill>
                  <a:srgbClr val="0070C0"/>
                </a:solidFill>
              </a:rPr>
              <a:t>Point de contact:</a:t>
            </a:r>
          </a:p>
          <a:p>
            <a:pPr marL="0" indent="0">
              <a:lnSpc>
                <a:spcPct val="150000"/>
              </a:lnSpc>
              <a:buNone/>
            </a:pPr>
            <a:r>
              <a:rPr lang="fr-FR" sz="1800" dirty="0" smtClean="0"/>
              <a:t>Il est le point de contact pour tous les </a:t>
            </a:r>
            <a:r>
              <a:rPr lang="fr-FR" sz="1800" b="1" dirty="0" smtClean="0"/>
              <a:t>parents de l’équipe</a:t>
            </a:r>
            <a:r>
              <a:rPr lang="fr-FR" sz="1800" dirty="0" smtClean="0"/>
              <a:t> et le </a:t>
            </a:r>
            <a:r>
              <a:rPr lang="fr-FR" sz="1800" b="1" dirty="0" smtClean="0"/>
              <a:t>club</a:t>
            </a:r>
            <a:r>
              <a:rPr lang="fr-FR" sz="1800" dirty="0" smtClean="0"/>
              <a:t>. </a:t>
            </a:r>
          </a:p>
          <a:p>
            <a:pPr marL="0" indent="0">
              <a:lnSpc>
                <a:spcPct val="150000"/>
              </a:lnSpc>
              <a:buNone/>
            </a:pPr>
            <a:r>
              <a:rPr lang="fr-FR" sz="1800" dirty="0" smtClean="0"/>
              <a:t>Pour optimiser les communications importantes, le club peut s’adresser uniquement au Parent Manager qui fera passer le message.</a:t>
            </a:r>
          </a:p>
          <a:p>
            <a:pPr marL="0" indent="0">
              <a:lnSpc>
                <a:spcPct val="150000"/>
              </a:lnSpc>
              <a:buNone/>
            </a:pPr>
            <a:r>
              <a:rPr lang="fr-FR" sz="1800" dirty="0" smtClean="0"/>
              <a:t>De même, les parents peuvent contacter le Parent Manager en cas de problème ou de question. Il pourra alors contacter le club si besoin. Il sert donc d’</a:t>
            </a:r>
            <a:r>
              <a:rPr lang="fr-FR" sz="1800" b="1" dirty="0" smtClean="0"/>
              <a:t>intermédiaire</a:t>
            </a:r>
            <a:r>
              <a:rPr lang="fr-FR" sz="1800" dirty="0" smtClean="0"/>
              <a:t> entre les parents et le club. </a:t>
            </a:r>
          </a:p>
          <a:p>
            <a:pPr marL="0" indent="0">
              <a:lnSpc>
                <a:spcPct val="150000"/>
              </a:lnSpc>
              <a:buNone/>
            </a:pPr>
            <a:r>
              <a:rPr lang="fr-FR" sz="1800" dirty="0" smtClean="0"/>
              <a:t>Nous conseillons au Parent Manger de créer un </a:t>
            </a:r>
            <a:r>
              <a:rPr lang="fr-FR" sz="1800" b="1" i="1" dirty="0" smtClean="0"/>
              <a:t>groupe WhatsApp </a:t>
            </a:r>
            <a:r>
              <a:rPr lang="fr-FR" sz="1800" dirty="0" smtClean="0"/>
              <a:t>et d’y rajouter tous les parents afin de pouvoir communiquer facilement. Il peut également veiller à ce que tous les parents utilisent l’App de la fédération « Hockey </a:t>
            </a:r>
            <a:r>
              <a:rPr lang="fr-FR" sz="1800" dirty="0" err="1" smtClean="0"/>
              <a:t>Belgium</a:t>
            </a:r>
            <a:r>
              <a:rPr lang="fr-FR" sz="1800" dirty="0" smtClean="0"/>
              <a:t> » pour avoir accès à toutes les informations sportives de l’équipe.</a:t>
            </a:r>
          </a:p>
          <a:p>
            <a:pPr marL="0" indent="0">
              <a:lnSpc>
                <a:spcPct val="150000"/>
              </a:lnSpc>
              <a:buNone/>
            </a:pPr>
            <a:endParaRPr lang="fr-FR" sz="2000" dirty="0" smtClean="0"/>
          </a:p>
          <a:p>
            <a:pPr marL="0" indent="0">
              <a:lnSpc>
                <a:spcPct val="150000"/>
              </a:lnSpc>
              <a:buNone/>
            </a:pPr>
            <a:endParaRPr lang="fr-FR" sz="2200" dirty="0" smtClean="0"/>
          </a:p>
        </p:txBody>
      </p:sp>
    </p:spTree>
    <p:extLst>
      <p:ext uri="{BB962C8B-B14F-4D97-AF65-F5344CB8AC3E}">
        <p14:creationId xmlns:p14="http://schemas.microsoft.com/office/powerpoint/2010/main" val="1425899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448" y="303729"/>
            <a:ext cx="10053918" cy="631571"/>
          </a:xfrm>
        </p:spPr>
        <p:txBody>
          <a:bodyPr/>
          <a:lstStyle/>
          <a:p>
            <a:r>
              <a:rPr lang="en-GB" sz="3600" b="1" dirty="0" smtClean="0">
                <a:solidFill>
                  <a:srgbClr val="0070C0"/>
                </a:solidFill>
                <a:latin typeface="+mn-lt"/>
              </a:rPr>
              <a:t>Missions</a:t>
            </a:r>
            <a:br>
              <a:rPr lang="en-GB" sz="3600" b="1" dirty="0" smtClean="0">
                <a:solidFill>
                  <a:srgbClr val="0070C0"/>
                </a:solidFill>
                <a:latin typeface="+mn-lt"/>
              </a:rPr>
            </a:br>
            <a:endParaRPr lang="nl-NL" sz="3600" b="1" dirty="0">
              <a:solidFill>
                <a:srgbClr val="0070C0"/>
              </a:solidFill>
              <a:latin typeface="+mn-lt"/>
            </a:endParaRPr>
          </a:p>
        </p:txBody>
      </p:sp>
      <p:sp>
        <p:nvSpPr>
          <p:cNvPr id="3" name="Content Placeholder 2"/>
          <p:cNvSpPr>
            <a:spLocks noGrp="1"/>
          </p:cNvSpPr>
          <p:nvPr>
            <p:ph sz="half" idx="1"/>
          </p:nvPr>
        </p:nvSpPr>
        <p:spPr>
          <a:xfrm>
            <a:off x="655447" y="935299"/>
            <a:ext cx="10238975" cy="4472723"/>
          </a:xfrm>
        </p:spPr>
        <p:txBody>
          <a:bodyPr/>
          <a:lstStyle/>
          <a:p>
            <a:pPr marL="0" indent="0">
              <a:lnSpc>
                <a:spcPct val="150000"/>
              </a:lnSpc>
              <a:buNone/>
            </a:pPr>
            <a:r>
              <a:rPr lang="fr-FR" sz="2400" dirty="0">
                <a:solidFill>
                  <a:srgbClr val="0070C0"/>
                </a:solidFill>
              </a:rPr>
              <a:t>Gestion de la tournante </a:t>
            </a:r>
            <a:r>
              <a:rPr lang="fr-FR" sz="2400" dirty="0" smtClean="0">
                <a:solidFill>
                  <a:srgbClr val="0070C0"/>
                </a:solidFill>
              </a:rPr>
              <a:t>arbitrage:</a:t>
            </a:r>
            <a:endParaRPr lang="fr-FR" sz="2400" dirty="0">
              <a:solidFill>
                <a:srgbClr val="0070C0"/>
              </a:solidFill>
            </a:endParaRPr>
          </a:p>
          <a:p>
            <a:pPr marL="0" indent="0">
              <a:lnSpc>
                <a:spcPct val="150000"/>
              </a:lnSpc>
              <a:buNone/>
            </a:pPr>
            <a:r>
              <a:rPr lang="fr-FR" sz="1600" dirty="0" smtClean="0"/>
              <a:t>Un match de hockey doit être arbitré par 2 arbitres. Par principe, chaque équipe prévoit un arbitre par match, sauf pour certaines divisions nationales à partir de U14 où des arbitres nationaux sont désignés par la fédération. </a:t>
            </a:r>
          </a:p>
          <a:p>
            <a:pPr marL="0" indent="0">
              <a:lnSpc>
                <a:spcPct val="150000"/>
              </a:lnSpc>
              <a:buNone/>
            </a:pPr>
            <a:r>
              <a:rPr lang="fr-FR" sz="1600" dirty="0" smtClean="0"/>
              <a:t>La programmation des matchs est publiée sur l’App « Hockey </a:t>
            </a:r>
            <a:r>
              <a:rPr lang="fr-FR" sz="1600" dirty="0" err="1" smtClean="0"/>
              <a:t>Belgium</a:t>
            </a:r>
            <a:r>
              <a:rPr lang="fr-FR" sz="1600" dirty="0" smtClean="0"/>
              <a:t> » en début de saison. </a:t>
            </a:r>
            <a:r>
              <a:rPr lang="fr-FR" sz="1600" dirty="0"/>
              <a:t>Le </a:t>
            </a:r>
            <a:r>
              <a:rPr lang="fr-FR" sz="1600" dirty="0" smtClean="0"/>
              <a:t>Parent </a:t>
            </a:r>
            <a:r>
              <a:rPr lang="fr-FR" sz="1600" dirty="0"/>
              <a:t>Manager peut organiser une tournante entre les parents pour </a:t>
            </a:r>
            <a:r>
              <a:rPr lang="fr-FR" sz="1600" dirty="0" smtClean="0"/>
              <a:t>l’arbitrage</a:t>
            </a:r>
            <a:r>
              <a:rPr lang="fr-FR" sz="1600" dirty="0"/>
              <a:t> </a:t>
            </a:r>
            <a:r>
              <a:rPr lang="fr-FR" sz="1600" dirty="0" smtClean="0"/>
              <a:t>dès le début de la saison. </a:t>
            </a:r>
          </a:p>
          <a:p>
            <a:pPr marL="0" indent="0">
              <a:lnSpc>
                <a:spcPct val="150000"/>
              </a:lnSpc>
              <a:buNone/>
            </a:pPr>
            <a:r>
              <a:rPr lang="fr-FR" sz="1600" dirty="0" smtClean="0"/>
              <a:t>Un match est un condensé d’émotions qui amène parfois des réactions négatives de certains parents par rapport à des décisions d’arbitrages qu’ils ne comprennent pas. </a:t>
            </a:r>
            <a:r>
              <a:rPr lang="fr-FR" sz="1600" b="1" dirty="0" smtClean="0"/>
              <a:t>Souvent, tenir un sifflet et arbitrer tout un match permet de sensibiliser les parents sur l’importance du rôle de l’arbitre.</a:t>
            </a:r>
          </a:p>
          <a:p>
            <a:pPr marL="0" indent="0">
              <a:lnSpc>
                <a:spcPct val="150000"/>
              </a:lnSpc>
              <a:buNone/>
            </a:pPr>
            <a:r>
              <a:rPr lang="fr-FR" sz="1600" dirty="0" smtClean="0"/>
              <a:t>Pour tous les parents qui veulent se lancer dans l’arbitrage, le </a:t>
            </a:r>
            <a:r>
              <a:rPr lang="fr-FR" sz="1600" dirty="0" err="1" smtClean="0"/>
              <a:t>tool</a:t>
            </a:r>
            <a:r>
              <a:rPr lang="fr-FR" sz="1600" dirty="0" smtClean="0"/>
              <a:t> kit </a:t>
            </a:r>
            <a:r>
              <a:rPr lang="fr-FR" sz="1600" b="1" dirty="0" smtClean="0">
                <a:hlinkClick r:id="rId2"/>
              </a:rPr>
              <a:t>Start2Umpire</a:t>
            </a:r>
            <a:r>
              <a:rPr lang="fr-FR" sz="1600" b="1" dirty="0" smtClean="0"/>
              <a:t> </a:t>
            </a:r>
            <a:r>
              <a:rPr lang="fr-FR" sz="1600" dirty="0" smtClean="0"/>
              <a:t>permet d’aider les arbitres débutants. Cette boite à outils contient plusieurs capsules vidéos qui expliquent les règles de bases du hockey.</a:t>
            </a:r>
            <a:endParaRPr lang="fr-FR" sz="1800" dirty="0" smtClean="0"/>
          </a:p>
          <a:p>
            <a:pPr marL="0" indent="0">
              <a:lnSpc>
                <a:spcPct val="150000"/>
              </a:lnSpc>
              <a:buNone/>
            </a:pPr>
            <a:endParaRPr lang="fr-FR" sz="2200" dirty="0" smtClean="0"/>
          </a:p>
        </p:txBody>
      </p:sp>
    </p:spTree>
    <p:extLst>
      <p:ext uri="{BB962C8B-B14F-4D97-AF65-F5344CB8AC3E}">
        <p14:creationId xmlns:p14="http://schemas.microsoft.com/office/powerpoint/2010/main" val="2995116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448" y="695614"/>
            <a:ext cx="2314175" cy="631571"/>
          </a:xfrm>
        </p:spPr>
        <p:txBody>
          <a:bodyPr/>
          <a:lstStyle/>
          <a:p>
            <a:r>
              <a:rPr lang="en-GB" sz="3600" b="1" dirty="0" smtClean="0">
                <a:solidFill>
                  <a:srgbClr val="0070C0"/>
                </a:solidFill>
                <a:latin typeface="+mn-lt"/>
              </a:rPr>
              <a:t>Missions</a:t>
            </a:r>
            <a:br>
              <a:rPr lang="en-GB" sz="3600" b="1" dirty="0" smtClean="0">
                <a:solidFill>
                  <a:srgbClr val="0070C0"/>
                </a:solidFill>
                <a:latin typeface="+mn-lt"/>
              </a:rPr>
            </a:br>
            <a:endParaRPr lang="nl-NL" sz="3600" b="1" dirty="0">
              <a:solidFill>
                <a:srgbClr val="0070C0"/>
              </a:solidFill>
              <a:latin typeface="+mn-lt"/>
            </a:endParaRPr>
          </a:p>
        </p:txBody>
      </p:sp>
      <p:sp>
        <p:nvSpPr>
          <p:cNvPr id="3" name="Content Placeholder 2"/>
          <p:cNvSpPr>
            <a:spLocks noGrp="1"/>
          </p:cNvSpPr>
          <p:nvPr>
            <p:ph sz="half" idx="1"/>
          </p:nvPr>
        </p:nvSpPr>
        <p:spPr>
          <a:xfrm>
            <a:off x="655448" y="1431690"/>
            <a:ext cx="9577123" cy="3331900"/>
          </a:xfrm>
        </p:spPr>
        <p:txBody>
          <a:bodyPr/>
          <a:lstStyle/>
          <a:p>
            <a:pPr marL="0" indent="0">
              <a:lnSpc>
                <a:spcPct val="150000"/>
              </a:lnSpc>
              <a:buNone/>
            </a:pPr>
            <a:r>
              <a:rPr lang="fr-FR" sz="2400" dirty="0" smtClean="0">
                <a:solidFill>
                  <a:srgbClr val="0070C0"/>
                </a:solidFill>
              </a:rPr>
              <a:t>Gestion de la tournante covoiturage:</a:t>
            </a:r>
          </a:p>
          <a:p>
            <a:pPr marL="0" indent="0">
              <a:lnSpc>
                <a:spcPct val="150000"/>
              </a:lnSpc>
              <a:buNone/>
            </a:pPr>
            <a:r>
              <a:rPr lang="fr-FR" sz="1800" dirty="0" smtClean="0"/>
              <a:t>En règle général, la moitié des matchs sont programmés dans votre club et l’autre moitié à l’extérieur. </a:t>
            </a:r>
          </a:p>
          <a:p>
            <a:pPr marL="0" indent="0">
              <a:lnSpc>
                <a:spcPct val="150000"/>
              </a:lnSpc>
              <a:buNone/>
            </a:pPr>
            <a:r>
              <a:rPr lang="fr-FR" sz="1800" dirty="0" smtClean="0"/>
              <a:t>Pour les matchs à l’extérieur, le Parent Manager peut organiser une tournante de covoiturage entre les parents pour les trajets. Généralement, les joueurs et les parents se donnent rdv au club pour des départs groupés. </a:t>
            </a:r>
          </a:p>
          <a:p>
            <a:pPr marL="0" indent="0">
              <a:lnSpc>
                <a:spcPct val="150000"/>
              </a:lnSpc>
              <a:buNone/>
            </a:pPr>
            <a:endParaRPr lang="fr-FR" sz="1800" dirty="0" smtClean="0"/>
          </a:p>
          <a:p>
            <a:pPr marL="0" indent="0">
              <a:lnSpc>
                <a:spcPct val="150000"/>
              </a:lnSpc>
              <a:buNone/>
            </a:pPr>
            <a:endParaRPr lang="fr-FR" sz="2000" dirty="0" smtClean="0"/>
          </a:p>
          <a:p>
            <a:pPr marL="0" indent="0">
              <a:lnSpc>
                <a:spcPct val="150000"/>
              </a:lnSpc>
              <a:buNone/>
            </a:pPr>
            <a:endParaRPr lang="fr-FR" sz="2200" dirty="0" smtClean="0"/>
          </a:p>
        </p:txBody>
      </p:sp>
    </p:spTree>
    <p:extLst>
      <p:ext uri="{BB962C8B-B14F-4D97-AF65-F5344CB8AC3E}">
        <p14:creationId xmlns:p14="http://schemas.microsoft.com/office/powerpoint/2010/main" val="3656685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2635</TotalTime>
  <Words>2307</Words>
  <Application>Microsoft Office PowerPoint</Application>
  <PresentationFormat>Widescreen</PresentationFormat>
  <Paragraphs>158</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Parent Manager</vt:lpstr>
      <vt:lpstr>Table des matières</vt:lpstr>
      <vt:lpstr>Le Parent Manager, c’est qui ?</vt:lpstr>
      <vt:lpstr>Le Parent Manager, c’est qui ?</vt:lpstr>
      <vt:lpstr>Les missions du Parent Manager</vt:lpstr>
      <vt:lpstr>Missions </vt:lpstr>
      <vt:lpstr>Missions </vt:lpstr>
      <vt:lpstr>Missions </vt:lpstr>
      <vt:lpstr>Missions </vt:lpstr>
      <vt:lpstr>Missions </vt:lpstr>
      <vt:lpstr>Missions </vt:lpstr>
      <vt:lpstr>Missions </vt:lpstr>
      <vt:lpstr>Missions </vt:lpstr>
      <vt:lpstr>Missions </vt:lpstr>
      <vt:lpstr>Missions </vt:lpstr>
      <vt:lpstr>Le Parent Manager dans l’App “Hockey Belgium”</vt:lpstr>
      <vt:lpstr>L’ App “Hockey Belgium” </vt:lpstr>
      <vt:lpstr>Créer un compte “Hockey Belgium”</vt:lpstr>
      <vt:lpstr>Le Team Manager dans “Hockey Belgium” </vt:lpstr>
      <vt:lpstr>La Feuille de Match Digitale</vt:lpstr>
      <vt:lpstr>La Feuille de Match Digitale</vt:lpstr>
      <vt:lpstr>La Feuille de Match Digitale</vt:lpstr>
      <vt:lpstr>Aide &amp; Support</vt:lpstr>
      <vt:lpstr>PowerPoint Presentation</vt:lpstr>
    </vt:vector>
  </TitlesOfParts>
  <Company>Accel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Denis Van Damme</dc:creator>
  <cp:lastModifiedBy> </cp:lastModifiedBy>
  <cp:revision>93</cp:revision>
  <dcterms:created xsi:type="dcterms:W3CDTF">2020-03-12T11:35:14Z</dcterms:created>
  <dcterms:modified xsi:type="dcterms:W3CDTF">2021-11-23T09:08:42Z</dcterms:modified>
</cp:coreProperties>
</file>